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D95012-A6E8-40EC-9B4D-BF63A6C236BB}"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FF7000CB-338A-4469-BF6D-94FA19562CD3}">
      <dgm:prSet custT="1"/>
      <dgm:spPr/>
      <dgm:t>
        <a:bodyPr/>
        <a:lstStyle/>
        <a:p>
          <a:pPr>
            <a:buClr>
              <a:srgbClr val="231F20"/>
            </a:buClr>
            <a:buSzPts val="1200"/>
          </a:pPr>
          <a:r>
            <a:rPr lang="ru-RU" sz="1600" i="1" spc="-15">
              <a:latin typeface="Times New Roman" panose="02020603050405020304" pitchFamily="18" charset="0"/>
              <a:ea typeface="Times New Roman" panose="02020603050405020304" pitchFamily="18" charset="0"/>
              <a:cs typeface="Times New Roman" panose="02020603050405020304" pitchFamily="18" charset="0"/>
            </a:rPr>
            <a:t>подъем конъюнктуры </a:t>
          </a:r>
          <a:r>
            <a:rPr lang="ru-RU" sz="1600" spc="-15">
              <a:latin typeface="Times New Roman" panose="02020603050405020304" pitchFamily="18" charset="0"/>
              <a:ea typeface="Times New Roman" panose="02020603050405020304" pitchFamily="18" charset="0"/>
              <a:cs typeface="Times New Roman" panose="02020603050405020304" pitchFamily="18" charset="0"/>
            </a:rPr>
            <a:t>инвестиционного рынка происходит, как правило, в связи с общим повышением деловой активности в экономике. Он проявляется в увеличении спроса на объекты инвестирования, росте цен на них, оживлении инвестиционного рынка;</a:t>
          </a:r>
          <a:endParaRPr lang="ru-RU" sz="1600" spc="-15" dirty="0">
            <a:latin typeface="Times New Roman" panose="02020603050405020304" pitchFamily="18" charset="0"/>
            <a:ea typeface="Times New Roman" panose="02020603050405020304" pitchFamily="18" charset="0"/>
            <a:cs typeface="Times New Roman" panose="02020603050405020304" pitchFamily="18" charset="0"/>
          </a:endParaRPr>
        </a:p>
      </dgm:t>
    </dgm:pt>
    <dgm:pt modelId="{737A8A40-FCB7-469D-800E-C7A5810D343B}" type="parTrans" cxnId="{46C1BCFE-9CA0-4AAA-BF45-C03B7FCAAFF0}">
      <dgm:prSet/>
      <dgm:spPr/>
      <dgm:t>
        <a:bodyPr/>
        <a:lstStyle/>
        <a:p>
          <a:endParaRPr lang="ru-RU" sz="1600"/>
        </a:p>
      </dgm:t>
    </dgm:pt>
    <dgm:pt modelId="{95BAF517-AD06-4088-B7C7-52BCF64867C1}" type="sibTrans" cxnId="{46C1BCFE-9CA0-4AAA-BF45-C03B7FCAAFF0}">
      <dgm:prSet/>
      <dgm:spPr/>
      <dgm:t>
        <a:bodyPr/>
        <a:lstStyle/>
        <a:p>
          <a:endParaRPr lang="ru-RU" sz="1600"/>
        </a:p>
      </dgm:t>
    </dgm:pt>
    <dgm:pt modelId="{2C22EF18-5FB4-4C15-933D-EC947F1C8895}">
      <dgm:prSet custT="1"/>
      <dgm:spPr/>
      <dgm:t>
        <a:bodyPr/>
        <a:lstStyle/>
        <a:p>
          <a:pPr>
            <a:buClr>
              <a:srgbClr val="231F20"/>
            </a:buClr>
            <a:buSzPts val="1200"/>
          </a:pPr>
          <a:r>
            <a:rPr lang="ru-RU" sz="1600" spc="-15">
              <a:latin typeface="Times New Roman" panose="02020603050405020304" pitchFamily="18" charset="0"/>
              <a:ea typeface="Times New Roman" panose="02020603050405020304" pitchFamily="18" charset="0"/>
              <a:cs typeface="Times New Roman" panose="02020603050405020304" pitchFamily="18" charset="0"/>
            </a:rPr>
            <a:t>конъюнктурный бум выражается в резком возрастании объемов продаж на инвестиционном рынке, увеличении предложения и спроса на объекты инвестирования при опережающем росте последнего, соответствующем повышении цен на объекты инвестирования и доходов у инвесторов и инвестиционных посредников;</a:t>
          </a:r>
          <a:endParaRPr lang="ru-RU" sz="1600" spc="-15" dirty="0">
            <a:latin typeface="Times New Roman" panose="02020603050405020304" pitchFamily="18" charset="0"/>
            <a:ea typeface="Times New Roman" panose="02020603050405020304" pitchFamily="18" charset="0"/>
            <a:cs typeface="Times New Roman" panose="02020603050405020304" pitchFamily="18" charset="0"/>
          </a:endParaRPr>
        </a:p>
      </dgm:t>
    </dgm:pt>
    <dgm:pt modelId="{968E5F2B-535C-432C-915B-609C1FDB91DE}" type="parTrans" cxnId="{B86EDDBB-1432-4337-B1CD-CB075DF9F088}">
      <dgm:prSet/>
      <dgm:spPr/>
      <dgm:t>
        <a:bodyPr/>
        <a:lstStyle/>
        <a:p>
          <a:endParaRPr lang="ru-RU" sz="1600"/>
        </a:p>
      </dgm:t>
    </dgm:pt>
    <dgm:pt modelId="{82E417ED-5801-4EF5-A1F0-B42066393A58}" type="sibTrans" cxnId="{B86EDDBB-1432-4337-B1CD-CB075DF9F088}">
      <dgm:prSet/>
      <dgm:spPr/>
      <dgm:t>
        <a:bodyPr/>
        <a:lstStyle/>
        <a:p>
          <a:endParaRPr lang="ru-RU" sz="1600"/>
        </a:p>
      </dgm:t>
    </dgm:pt>
    <dgm:pt modelId="{59E7D464-E3B4-4F0A-81C5-D427896E31E8}">
      <dgm:prSet custT="1"/>
      <dgm:spPr/>
      <dgm:t>
        <a:bodyPr/>
        <a:lstStyle/>
        <a:p>
          <a:pPr>
            <a:buClr>
              <a:srgbClr val="231F20"/>
            </a:buClr>
            <a:buSzPts val="1200"/>
          </a:pPr>
          <a:r>
            <a:rPr lang="ru-RU" sz="1600" spc="-15">
              <a:latin typeface="Times New Roman" panose="02020603050405020304" pitchFamily="18" charset="0"/>
              <a:ea typeface="Times New Roman" panose="02020603050405020304" pitchFamily="18" charset="0"/>
              <a:cs typeface="Times New Roman" panose="02020603050405020304" pitchFamily="18" charset="0"/>
            </a:rPr>
            <a:t>ослабление конъюнктуры происходит при снижении инвестиционной активности в результате общеэкономического спада. Данная стадия характеризуется относительно полным удовлетворением спроса на объекты инвестирования при некотором избытке их предложения, стабилизацией, а затем снижением цен на объекты инвестирования и уменьшением доходов у инвесторов и инвестиционных посредников;</a:t>
          </a:r>
          <a:endParaRPr lang="ru-RU" sz="1600" spc="-15" dirty="0">
            <a:latin typeface="Times New Roman" panose="02020603050405020304" pitchFamily="18" charset="0"/>
            <a:ea typeface="Times New Roman" panose="02020603050405020304" pitchFamily="18" charset="0"/>
            <a:cs typeface="Times New Roman" panose="02020603050405020304" pitchFamily="18" charset="0"/>
          </a:endParaRPr>
        </a:p>
      </dgm:t>
    </dgm:pt>
    <dgm:pt modelId="{A21E7347-FF7D-41FE-B399-6B0282E2CDD0}" type="parTrans" cxnId="{B2714B57-B88E-47E3-A448-3DBF229F50EC}">
      <dgm:prSet/>
      <dgm:spPr/>
      <dgm:t>
        <a:bodyPr/>
        <a:lstStyle/>
        <a:p>
          <a:endParaRPr lang="ru-RU" sz="1600"/>
        </a:p>
      </dgm:t>
    </dgm:pt>
    <dgm:pt modelId="{BA4B19F2-BE8B-42E6-9408-77A6411513FB}" type="sibTrans" cxnId="{B2714B57-B88E-47E3-A448-3DBF229F50EC}">
      <dgm:prSet/>
      <dgm:spPr/>
      <dgm:t>
        <a:bodyPr/>
        <a:lstStyle/>
        <a:p>
          <a:endParaRPr lang="ru-RU" sz="1600"/>
        </a:p>
      </dgm:t>
    </dgm:pt>
    <dgm:pt modelId="{F7E8CA2B-5A89-4A2D-AEC2-E4096ADB0AE0}">
      <dgm:prSet custT="1"/>
      <dgm:spPr/>
      <dgm:t>
        <a:bodyPr/>
        <a:lstStyle/>
        <a:p>
          <a:pPr>
            <a:buClr>
              <a:srgbClr val="231F20"/>
            </a:buClr>
            <a:buSzPts val="1200"/>
          </a:pPr>
          <a:r>
            <a:rPr lang="ru-RU" sz="1600" spc="-15">
              <a:latin typeface="Times New Roman" panose="02020603050405020304" pitchFamily="18" charset="0"/>
              <a:ea typeface="Times New Roman" panose="02020603050405020304" pitchFamily="18" charset="0"/>
              <a:cs typeface="Times New Roman" panose="02020603050405020304" pitchFamily="18" charset="0"/>
            </a:rPr>
            <a:t>спад конъюнктуры на инвестиционном рынке характеризуется низким уровнем инвестиционной активности, снижением спроса и предложения на объекты инвестирования при превышении предложения. На этой стадии цены на инвестиционные объекты снижаются, доходы инвесторов и инвестиционных посредников падают, инвестиционная деятельность в ряде случаев становится убыточной.</a:t>
          </a:r>
          <a:endParaRPr lang="ru-RU" sz="1600" spc="-15" dirty="0">
            <a:latin typeface="Calibri" panose="020F0502020204030204" pitchFamily="34" charset="0"/>
            <a:ea typeface="Times New Roman" panose="02020603050405020304" pitchFamily="18" charset="0"/>
            <a:cs typeface="Times New Roman" panose="02020603050405020304" pitchFamily="18" charset="0"/>
          </a:endParaRPr>
        </a:p>
      </dgm:t>
    </dgm:pt>
    <dgm:pt modelId="{6CD0BBB2-2AE6-4046-BA9F-4CF62A83873B}" type="parTrans" cxnId="{A370FF6C-DFC9-461E-A8CF-18E09265B820}">
      <dgm:prSet/>
      <dgm:spPr/>
      <dgm:t>
        <a:bodyPr/>
        <a:lstStyle/>
        <a:p>
          <a:endParaRPr lang="ru-RU" sz="1600"/>
        </a:p>
      </dgm:t>
    </dgm:pt>
    <dgm:pt modelId="{0A70ACDD-27E0-4F3D-8514-DA13D16D9768}" type="sibTrans" cxnId="{A370FF6C-DFC9-461E-A8CF-18E09265B820}">
      <dgm:prSet/>
      <dgm:spPr/>
      <dgm:t>
        <a:bodyPr/>
        <a:lstStyle/>
        <a:p>
          <a:endParaRPr lang="ru-RU" sz="1600"/>
        </a:p>
      </dgm:t>
    </dgm:pt>
    <dgm:pt modelId="{FBB14080-A35E-42AA-8839-85C173191618}" type="pres">
      <dgm:prSet presAssocID="{75D95012-A6E8-40EC-9B4D-BF63A6C236BB}" presName="Name0" presStyleCnt="0">
        <dgm:presLayoutVars>
          <dgm:chMax val="7"/>
          <dgm:chPref val="7"/>
          <dgm:dir/>
        </dgm:presLayoutVars>
      </dgm:prSet>
      <dgm:spPr/>
    </dgm:pt>
    <dgm:pt modelId="{ECF54004-C156-417D-A5D2-537B24D26BEB}" type="pres">
      <dgm:prSet presAssocID="{75D95012-A6E8-40EC-9B4D-BF63A6C236BB}" presName="Name1" presStyleCnt="0"/>
      <dgm:spPr/>
    </dgm:pt>
    <dgm:pt modelId="{5F418FD2-9CAB-466E-901B-D58ACBDA6BB3}" type="pres">
      <dgm:prSet presAssocID="{75D95012-A6E8-40EC-9B4D-BF63A6C236BB}" presName="cycle" presStyleCnt="0"/>
      <dgm:spPr/>
    </dgm:pt>
    <dgm:pt modelId="{C1CC07DE-C469-4741-818E-AC9DD3F461CB}" type="pres">
      <dgm:prSet presAssocID="{75D95012-A6E8-40EC-9B4D-BF63A6C236BB}" presName="srcNode" presStyleLbl="node1" presStyleIdx="0" presStyleCnt="4"/>
      <dgm:spPr/>
    </dgm:pt>
    <dgm:pt modelId="{F262CE1A-1C07-4112-9838-0826B99C9FF9}" type="pres">
      <dgm:prSet presAssocID="{75D95012-A6E8-40EC-9B4D-BF63A6C236BB}" presName="conn" presStyleLbl="parChTrans1D2" presStyleIdx="0" presStyleCnt="1" custLinFactNeighborX="-327" custLinFactNeighborY="-3053"/>
      <dgm:spPr/>
    </dgm:pt>
    <dgm:pt modelId="{4BA45F49-894A-4865-ABCF-641DF8D55E17}" type="pres">
      <dgm:prSet presAssocID="{75D95012-A6E8-40EC-9B4D-BF63A6C236BB}" presName="extraNode" presStyleLbl="node1" presStyleIdx="0" presStyleCnt="4"/>
      <dgm:spPr/>
    </dgm:pt>
    <dgm:pt modelId="{4FA76C0F-4F72-4A2F-8F9C-2D8453B787D1}" type="pres">
      <dgm:prSet presAssocID="{75D95012-A6E8-40EC-9B4D-BF63A6C236BB}" presName="dstNode" presStyleLbl="node1" presStyleIdx="0" presStyleCnt="4"/>
      <dgm:spPr/>
    </dgm:pt>
    <dgm:pt modelId="{FB62C16D-5C64-4C53-8A1C-37C32EE87545}" type="pres">
      <dgm:prSet presAssocID="{FF7000CB-338A-4469-BF6D-94FA19562CD3}" presName="text_1" presStyleLbl="node1" presStyleIdx="0" presStyleCnt="4">
        <dgm:presLayoutVars>
          <dgm:bulletEnabled val="1"/>
        </dgm:presLayoutVars>
      </dgm:prSet>
      <dgm:spPr/>
    </dgm:pt>
    <dgm:pt modelId="{6A43EF49-0106-498E-A24C-A93603737793}" type="pres">
      <dgm:prSet presAssocID="{FF7000CB-338A-4469-BF6D-94FA19562CD3}" presName="accent_1" presStyleCnt="0"/>
      <dgm:spPr/>
    </dgm:pt>
    <dgm:pt modelId="{D17E881B-3704-4961-B49B-4FAA86B2EB65}" type="pres">
      <dgm:prSet presAssocID="{FF7000CB-338A-4469-BF6D-94FA19562CD3}" presName="accentRepeatNode" presStyleLbl="solidFgAcc1" presStyleIdx="0" presStyleCnt="4"/>
      <dgm:spPr/>
    </dgm:pt>
    <dgm:pt modelId="{86FB6CB8-6D40-49A6-9ABC-97CBF9958F97}" type="pres">
      <dgm:prSet presAssocID="{59E7D464-E3B4-4F0A-81C5-D427896E31E8}" presName="text_2" presStyleLbl="node1" presStyleIdx="1" presStyleCnt="4">
        <dgm:presLayoutVars>
          <dgm:bulletEnabled val="1"/>
        </dgm:presLayoutVars>
      </dgm:prSet>
      <dgm:spPr/>
    </dgm:pt>
    <dgm:pt modelId="{980169F8-4AFA-4E86-9E6A-E179C0003856}" type="pres">
      <dgm:prSet presAssocID="{59E7D464-E3B4-4F0A-81C5-D427896E31E8}" presName="accent_2" presStyleCnt="0"/>
      <dgm:spPr/>
    </dgm:pt>
    <dgm:pt modelId="{AF8A3B80-6D6B-45D5-8CC3-E6ECB7706A2B}" type="pres">
      <dgm:prSet presAssocID="{59E7D464-E3B4-4F0A-81C5-D427896E31E8}" presName="accentRepeatNode" presStyleLbl="solidFgAcc1" presStyleIdx="1" presStyleCnt="4"/>
      <dgm:spPr/>
    </dgm:pt>
    <dgm:pt modelId="{9E59A4FE-633F-45BE-A99A-4D994FEA3A22}" type="pres">
      <dgm:prSet presAssocID="{2C22EF18-5FB4-4C15-933D-EC947F1C8895}" presName="text_3" presStyleLbl="node1" presStyleIdx="2" presStyleCnt="4">
        <dgm:presLayoutVars>
          <dgm:bulletEnabled val="1"/>
        </dgm:presLayoutVars>
      </dgm:prSet>
      <dgm:spPr/>
    </dgm:pt>
    <dgm:pt modelId="{5AC43451-CB0A-4F40-A1FD-5432B02BC5DE}" type="pres">
      <dgm:prSet presAssocID="{2C22EF18-5FB4-4C15-933D-EC947F1C8895}" presName="accent_3" presStyleCnt="0"/>
      <dgm:spPr/>
    </dgm:pt>
    <dgm:pt modelId="{3A65F5D6-2AFE-4325-9FA2-C06A3714E21B}" type="pres">
      <dgm:prSet presAssocID="{2C22EF18-5FB4-4C15-933D-EC947F1C8895}" presName="accentRepeatNode" presStyleLbl="solidFgAcc1" presStyleIdx="2" presStyleCnt="4"/>
      <dgm:spPr/>
    </dgm:pt>
    <dgm:pt modelId="{4893B617-52BE-4C9D-8F71-23079A33849C}" type="pres">
      <dgm:prSet presAssocID="{F7E8CA2B-5A89-4A2D-AEC2-E4096ADB0AE0}" presName="text_4" presStyleLbl="node1" presStyleIdx="3" presStyleCnt="4">
        <dgm:presLayoutVars>
          <dgm:bulletEnabled val="1"/>
        </dgm:presLayoutVars>
      </dgm:prSet>
      <dgm:spPr/>
    </dgm:pt>
    <dgm:pt modelId="{8C3A000D-13C2-4371-A9B5-0C41A3D5C003}" type="pres">
      <dgm:prSet presAssocID="{F7E8CA2B-5A89-4A2D-AEC2-E4096ADB0AE0}" presName="accent_4" presStyleCnt="0"/>
      <dgm:spPr/>
    </dgm:pt>
    <dgm:pt modelId="{20F34A75-0C8A-4D56-8141-5B2B042BE6FE}" type="pres">
      <dgm:prSet presAssocID="{F7E8CA2B-5A89-4A2D-AEC2-E4096ADB0AE0}" presName="accentRepeatNode" presStyleLbl="solidFgAcc1" presStyleIdx="3" presStyleCnt="4"/>
      <dgm:spPr/>
    </dgm:pt>
  </dgm:ptLst>
  <dgm:cxnLst>
    <dgm:cxn modelId="{9929A31A-A386-488F-8423-A2F91B2587FF}" type="presOf" srcId="{95BAF517-AD06-4088-B7C7-52BCF64867C1}" destId="{F262CE1A-1C07-4112-9838-0826B99C9FF9}" srcOrd="0" destOrd="0" presId="urn:microsoft.com/office/officeart/2008/layout/VerticalCurvedList"/>
    <dgm:cxn modelId="{A370FF6C-DFC9-461E-A8CF-18E09265B820}" srcId="{75D95012-A6E8-40EC-9B4D-BF63A6C236BB}" destId="{F7E8CA2B-5A89-4A2D-AEC2-E4096ADB0AE0}" srcOrd="3" destOrd="0" parTransId="{6CD0BBB2-2AE6-4046-BA9F-4CF62A83873B}" sibTransId="{0A70ACDD-27E0-4F3D-8514-DA13D16D9768}"/>
    <dgm:cxn modelId="{B2714B57-B88E-47E3-A448-3DBF229F50EC}" srcId="{75D95012-A6E8-40EC-9B4D-BF63A6C236BB}" destId="{59E7D464-E3B4-4F0A-81C5-D427896E31E8}" srcOrd="1" destOrd="0" parTransId="{A21E7347-FF7D-41FE-B399-6B0282E2CDD0}" sibTransId="{BA4B19F2-BE8B-42E6-9408-77A6411513FB}"/>
    <dgm:cxn modelId="{05B90798-CB9B-44B6-8A3B-09C66C600CDA}" type="presOf" srcId="{59E7D464-E3B4-4F0A-81C5-D427896E31E8}" destId="{86FB6CB8-6D40-49A6-9ABC-97CBF9958F97}" srcOrd="0" destOrd="0" presId="urn:microsoft.com/office/officeart/2008/layout/VerticalCurvedList"/>
    <dgm:cxn modelId="{1DE28AB5-A1CF-4D79-92EB-4F49B43C7006}" type="presOf" srcId="{75D95012-A6E8-40EC-9B4D-BF63A6C236BB}" destId="{FBB14080-A35E-42AA-8839-85C173191618}" srcOrd="0" destOrd="0" presId="urn:microsoft.com/office/officeart/2008/layout/VerticalCurvedList"/>
    <dgm:cxn modelId="{B86EDDBB-1432-4337-B1CD-CB075DF9F088}" srcId="{75D95012-A6E8-40EC-9B4D-BF63A6C236BB}" destId="{2C22EF18-5FB4-4C15-933D-EC947F1C8895}" srcOrd="2" destOrd="0" parTransId="{968E5F2B-535C-432C-915B-609C1FDB91DE}" sibTransId="{82E417ED-5801-4EF5-A1F0-B42066393A58}"/>
    <dgm:cxn modelId="{51F9CDEE-F354-4F24-B0C3-1AAC2F299AA1}" type="presOf" srcId="{FF7000CB-338A-4469-BF6D-94FA19562CD3}" destId="{FB62C16D-5C64-4C53-8A1C-37C32EE87545}" srcOrd="0" destOrd="0" presId="urn:microsoft.com/office/officeart/2008/layout/VerticalCurvedList"/>
    <dgm:cxn modelId="{379945F6-8172-4D9F-AC7B-99304A25FD19}" type="presOf" srcId="{2C22EF18-5FB4-4C15-933D-EC947F1C8895}" destId="{9E59A4FE-633F-45BE-A99A-4D994FEA3A22}" srcOrd="0" destOrd="0" presId="urn:microsoft.com/office/officeart/2008/layout/VerticalCurvedList"/>
    <dgm:cxn modelId="{46C1BCFE-9CA0-4AAA-BF45-C03B7FCAAFF0}" srcId="{75D95012-A6E8-40EC-9B4D-BF63A6C236BB}" destId="{FF7000CB-338A-4469-BF6D-94FA19562CD3}" srcOrd="0" destOrd="0" parTransId="{737A8A40-FCB7-469D-800E-C7A5810D343B}" sibTransId="{95BAF517-AD06-4088-B7C7-52BCF64867C1}"/>
    <dgm:cxn modelId="{88CFBEFE-F2B8-4959-8618-2B5B90772CAB}" type="presOf" srcId="{F7E8CA2B-5A89-4A2D-AEC2-E4096ADB0AE0}" destId="{4893B617-52BE-4C9D-8F71-23079A33849C}" srcOrd="0" destOrd="0" presId="urn:microsoft.com/office/officeart/2008/layout/VerticalCurvedList"/>
    <dgm:cxn modelId="{25438AB7-370C-4BE4-9B9F-5CD9D8C50A57}" type="presParOf" srcId="{FBB14080-A35E-42AA-8839-85C173191618}" destId="{ECF54004-C156-417D-A5D2-537B24D26BEB}" srcOrd="0" destOrd="0" presId="urn:microsoft.com/office/officeart/2008/layout/VerticalCurvedList"/>
    <dgm:cxn modelId="{C4292B6D-93DB-44B0-B6F4-F1B72AAD360F}" type="presParOf" srcId="{ECF54004-C156-417D-A5D2-537B24D26BEB}" destId="{5F418FD2-9CAB-466E-901B-D58ACBDA6BB3}" srcOrd="0" destOrd="0" presId="urn:microsoft.com/office/officeart/2008/layout/VerticalCurvedList"/>
    <dgm:cxn modelId="{7F2A27FD-DC59-4B3B-8F77-4026DE8BCE06}" type="presParOf" srcId="{5F418FD2-9CAB-466E-901B-D58ACBDA6BB3}" destId="{C1CC07DE-C469-4741-818E-AC9DD3F461CB}" srcOrd="0" destOrd="0" presId="urn:microsoft.com/office/officeart/2008/layout/VerticalCurvedList"/>
    <dgm:cxn modelId="{25AC6C6B-EDD4-4654-9285-FDA07DF620D0}" type="presParOf" srcId="{5F418FD2-9CAB-466E-901B-D58ACBDA6BB3}" destId="{F262CE1A-1C07-4112-9838-0826B99C9FF9}" srcOrd="1" destOrd="0" presId="urn:microsoft.com/office/officeart/2008/layout/VerticalCurvedList"/>
    <dgm:cxn modelId="{E105E656-AC94-47C9-864D-A4450E682B95}" type="presParOf" srcId="{5F418FD2-9CAB-466E-901B-D58ACBDA6BB3}" destId="{4BA45F49-894A-4865-ABCF-641DF8D55E17}" srcOrd="2" destOrd="0" presId="urn:microsoft.com/office/officeart/2008/layout/VerticalCurvedList"/>
    <dgm:cxn modelId="{76FC78E2-0DF6-4B97-A31D-FADB5D4395A8}" type="presParOf" srcId="{5F418FD2-9CAB-466E-901B-D58ACBDA6BB3}" destId="{4FA76C0F-4F72-4A2F-8F9C-2D8453B787D1}" srcOrd="3" destOrd="0" presId="urn:microsoft.com/office/officeart/2008/layout/VerticalCurvedList"/>
    <dgm:cxn modelId="{ACE7FE8D-EC9B-4117-8302-D918657594DE}" type="presParOf" srcId="{ECF54004-C156-417D-A5D2-537B24D26BEB}" destId="{FB62C16D-5C64-4C53-8A1C-37C32EE87545}" srcOrd="1" destOrd="0" presId="urn:microsoft.com/office/officeart/2008/layout/VerticalCurvedList"/>
    <dgm:cxn modelId="{97573FA1-0D66-4FB1-85A8-B6BEA8293954}" type="presParOf" srcId="{ECF54004-C156-417D-A5D2-537B24D26BEB}" destId="{6A43EF49-0106-498E-A24C-A93603737793}" srcOrd="2" destOrd="0" presId="urn:microsoft.com/office/officeart/2008/layout/VerticalCurvedList"/>
    <dgm:cxn modelId="{2D838E35-ACC4-4904-8570-4DB5576DE27C}" type="presParOf" srcId="{6A43EF49-0106-498E-A24C-A93603737793}" destId="{D17E881B-3704-4961-B49B-4FAA86B2EB65}" srcOrd="0" destOrd="0" presId="urn:microsoft.com/office/officeart/2008/layout/VerticalCurvedList"/>
    <dgm:cxn modelId="{6C373B90-AD86-4283-96DC-90A3CF0B5982}" type="presParOf" srcId="{ECF54004-C156-417D-A5D2-537B24D26BEB}" destId="{86FB6CB8-6D40-49A6-9ABC-97CBF9958F97}" srcOrd="3" destOrd="0" presId="urn:microsoft.com/office/officeart/2008/layout/VerticalCurvedList"/>
    <dgm:cxn modelId="{DB677FEA-CBFF-4CA0-81A6-40204F92D88C}" type="presParOf" srcId="{ECF54004-C156-417D-A5D2-537B24D26BEB}" destId="{980169F8-4AFA-4E86-9E6A-E179C0003856}" srcOrd="4" destOrd="0" presId="urn:microsoft.com/office/officeart/2008/layout/VerticalCurvedList"/>
    <dgm:cxn modelId="{FA33A941-20F6-4FAD-BA92-43C6AE7CFDDE}" type="presParOf" srcId="{980169F8-4AFA-4E86-9E6A-E179C0003856}" destId="{AF8A3B80-6D6B-45D5-8CC3-E6ECB7706A2B}" srcOrd="0" destOrd="0" presId="urn:microsoft.com/office/officeart/2008/layout/VerticalCurvedList"/>
    <dgm:cxn modelId="{66EA1339-1014-4F6B-90B4-B81CD83C5A9F}" type="presParOf" srcId="{ECF54004-C156-417D-A5D2-537B24D26BEB}" destId="{9E59A4FE-633F-45BE-A99A-4D994FEA3A22}" srcOrd="5" destOrd="0" presId="urn:microsoft.com/office/officeart/2008/layout/VerticalCurvedList"/>
    <dgm:cxn modelId="{F1F74F72-A2E0-401C-B2F2-700E86DA50C2}" type="presParOf" srcId="{ECF54004-C156-417D-A5D2-537B24D26BEB}" destId="{5AC43451-CB0A-4F40-A1FD-5432B02BC5DE}" srcOrd="6" destOrd="0" presId="urn:microsoft.com/office/officeart/2008/layout/VerticalCurvedList"/>
    <dgm:cxn modelId="{A20268DC-8F42-41C9-B8F0-5D65F4CDD814}" type="presParOf" srcId="{5AC43451-CB0A-4F40-A1FD-5432B02BC5DE}" destId="{3A65F5D6-2AFE-4325-9FA2-C06A3714E21B}" srcOrd="0" destOrd="0" presId="urn:microsoft.com/office/officeart/2008/layout/VerticalCurvedList"/>
    <dgm:cxn modelId="{912A72E6-4E78-4A03-9026-8FDF117E01F4}" type="presParOf" srcId="{ECF54004-C156-417D-A5D2-537B24D26BEB}" destId="{4893B617-52BE-4C9D-8F71-23079A33849C}" srcOrd="7" destOrd="0" presId="urn:microsoft.com/office/officeart/2008/layout/VerticalCurvedList"/>
    <dgm:cxn modelId="{9BE0DE94-091C-41B4-BAE3-180A34EF6EFD}" type="presParOf" srcId="{ECF54004-C156-417D-A5D2-537B24D26BEB}" destId="{8C3A000D-13C2-4371-A9B5-0C41A3D5C003}" srcOrd="8" destOrd="0" presId="urn:microsoft.com/office/officeart/2008/layout/VerticalCurvedList"/>
    <dgm:cxn modelId="{96325D41-545F-4490-A572-3D5BC4179AC1}" type="presParOf" srcId="{8C3A000D-13C2-4371-A9B5-0C41A3D5C003}" destId="{20F34A75-0C8A-4D56-8141-5B2B042BE6F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62CE1A-1C07-4112-9838-0826B99C9FF9}">
      <dsp:nvSpPr>
        <dsp:cNvPr id="0" name=""/>
        <dsp:cNvSpPr/>
      </dsp:nvSpPr>
      <dsp:spPr>
        <a:xfrm>
          <a:off x="-6126981" y="-1160080"/>
          <a:ext cx="7293488" cy="7293488"/>
        </a:xfrm>
        <a:prstGeom prst="blockArc">
          <a:avLst>
            <a:gd name="adj1" fmla="val 18900000"/>
            <a:gd name="adj2" fmla="val 2700000"/>
            <a:gd name="adj3" fmla="val 296"/>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62C16D-5C64-4C53-8A1C-37C32EE87545}">
      <dsp:nvSpPr>
        <dsp:cNvPr id="0" name=""/>
        <dsp:cNvSpPr/>
      </dsp:nvSpPr>
      <dsp:spPr>
        <a:xfrm>
          <a:off x="610504" y="416587"/>
          <a:ext cx="11183326" cy="833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0640" rIns="40640" bIns="40640" numCol="1" spcCol="1270" anchor="ctr" anchorCtr="0">
          <a:noAutofit/>
        </a:bodyPr>
        <a:lstStyle/>
        <a:p>
          <a:pPr marL="0" lvl="0" indent="0" algn="l" defTabSz="711200">
            <a:lnSpc>
              <a:spcPct val="90000"/>
            </a:lnSpc>
            <a:spcBef>
              <a:spcPct val="0"/>
            </a:spcBef>
            <a:spcAft>
              <a:spcPct val="35000"/>
            </a:spcAft>
            <a:buClr>
              <a:srgbClr val="231F20"/>
            </a:buClr>
            <a:buSzPts val="1200"/>
            <a:buNone/>
          </a:pPr>
          <a:r>
            <a:rPr lang="ru-RU" sz="1600" i="1" kern="1200" spc="-15">
              <a:latin typeface="Times New Roman" panose="02020603050405020304" pitchFamily="18" charset="0"/>
              <a:ea typeface="Times New Roman" panose="02020603050405020304" pitchFamily="18" charset="0"/>
              <a:cs typeface="Times New Roman" panose="02020603050405020304" pitchFamily="18" charset="0"/>
            </a:rPr>
            <a:t>подъем конъюнктуры </a:t>
          </a:r>
          <a:r>
            <a:rPr lang="ru-RU" sz="1600" kern="1200" spc="-15">
              <a:latin typeface="Times New Roman" panose="02020603050405020304" pitchFamily="18" charset="0"/>
              <a:ea typeface="Times New Roman" panose="02020603050405020304" pitchFamily="18" charset="0"/>
              <a:cs typeface="Times New Roman" panose="02020603050405020304" pitchFamily="18" charset="0"/>
            </a:rPr>
            <a:t>инвестиционного рынка происходит, как правило, в связи с общим повышением деловой активности в экономике. Он проявляется в увеличении спроса на объекты инвестирования, росте цен на них, оживлении инвестиционного рынка;</a:t>
          </a:r>
          <a:endParaRPr lang="ru-RU" sz="1600" kern="1200" spc="-15" dirty="0">
            <a:latin typeface="Times New Roman" panose="02020603050405020304" pitchFamily="18" charset="0"/>
            <a:ea typeface="Times New Roman" panose="02020603050405020304" pitchFamily="18" charset="0"/>
            <a:cs typeface="Times New Roman" panose="02020603050405020304" pitchFamily="18" charset="0"/>
          </a:endParaRPr>
        </a:p>
      </dsp:txBody>
      <dsp:txXfrm>
        <a:off x="610504" y="416587"/>
        <a:ext cx="11183326" cy="833607"/>
      </dsp:txXfrm>
    </dsp:sp>
    <dsp:sp modelId="{D17E881B-3704-4961-B49B-4FAA86B2EB65}">
      <dsp:nvSpPr>
        <dsp:cNvPr id="0" name=""/>
        <dsp:cNvSpPr/>
      </dsp:nvSpPr>
      <dsp:spPr>
        <a:xfrm>
          <a:off x="89500" y="312386"/>
          <a:ext cx="1042009" cy="104200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FB6CB8-6D40-49A6-9ABC-97CBF9958F97}">
      <dsp:nvSpPr>
        <dsp:cNvPr id="0" name=""/>
        <dsp:cNvSpPr/>
      </dsp:nvSpPr>
      <dsp:spPr>
        <a:xfrm>
          <a:off x="1088431" y="1667215"/>
          <a:ext cx="10705399" cy="833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0640" rIns="40640" bIns="40640" numCol="1" spcCol="1270" anchor="ctr" anchorCtr="0">
          <a:noAutofit/>
        </a:bodyPr>
        <a:lstStyle/>
        <a:p>
          <a:pPr marL="0" lvl="0" indent="0" algn="l" defTabSz="711200">
            <a:lnSpc>
              <a:spcPct val="90000"/>
            </a:lnSpc>
            <a:spcBef>
              <a:spcPct val="0"/>
            </a:spcBef>
            <a:spcAft>
              <a:spcPct val="35000"/>
            </a:spcAft>
            <a:buClr>
              <a:srgbClr val="231F20"/>
            </a:buClr>
            <a:buSzPts val="1200"/>
            <a:buNone/>
          </a:pPr>
          <a:r>
            <a:rPr lang="ru-RU" sz="1600" kern="1200" spc="-15">
              <a:latin typeface="Times New Roman" panose="02020603050405020304" pitchFamily="18" charset="0"/>
              <a:ea typeface="Times New Roman" panose="02020603050405020304" pitchFamily="18" charset="0"/>
              <a:cs typeface="Times New Roman" panose="02020603050405020304" pitchFamily="18" charset="0"/>
            </a:rPr>
            <a:t>ослабление конъюнктуры происходит при снижении инвестиционной активности в результате общеэкономического спада. Данная стадия характеризуется относительно полным удовлетворением спроса на объекты инвестирования при некотором избытке их предложения, стабилизацией, а затем снижением цен на объекты инвестирования и уменьшением доходов у инвесторов и инвестиционных посредников;</a:t>
          </a:r>
          <a:endParaRPr lang="ru-RU" sz="1600" kern="1200" spc="-15" dirty="0">
            <a:latin typeface="Times New Roman" panose="02020603050405020304" pitchFamily="18" charset="0"/>
            <a:ea typeface="Times New Roman" panose="02020603050405020304" pitchFamily="18" charset="0"/>
            <a:cs typeface="Times New Roman" panose="02020603050405020304" pitchFamily="18" charset="0"/>
          </a:endParaRPr>
        </a:p>
      </dsp:txBody>
      <dsp:txXfrm>
        <a:off x="1088431" y="1667215"/>
        <a:ext cx="10705399" cy="833607"/>
      </dsp:txXfrm>
    </dsp:sp>
    <dsp:sp modelId="{AF8A3B80-6D6B-45D5-8CC3-E6ECB7706A2B}">
      <dsp:nvSpPr>
        <dsp:cNvPr id="0" name=""/>
        <dsp:cNvSpPr/>
      </dsp:nvSpPr>
      <dsp:spPr>
        <a:xfrm>
          <a:off x="567426" y="1563014"/>
          <a:ext cx="1042009" cy="104200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E59A4FE-633F-45BE-A99A-4D994FEA3A22}">
      <dsp:nvSpPr>
        <dsp:cNvPr id="0" name=""/>
        <dsp:cNvSpPr/>
      </dsp:nvSpPr>
      <dsp:spPr>
        <a:xfrm>
          <a:off x="1088431" y="2917843"/>
          <a:ext cx="10705399" cy="833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0640" rIns="40640" bIns="40640" numCol="1" spcCol="1270" anchor="ctr" anchorCtr="0">
          <a:noAutofit/>
        </a:bodyPr>
        <a:lstStyle/>
        <a:p>
          <a:pPr marL="0" lvl="0" indent="0" algn="l" defTabSz="711200">
            <a:lnSpc>
              <a:spcPct val="90000"/>
            </a:lnSpc>
            <a:spcBef>
              <a:spcPct val="0"/>
            </a:spcBef>
            <a:spcAft>
              <a:spcPct val="35000"/>
            </a:spcAft>
            <a:buClr>
              <a:srgbClr val="231F20"/>
            </a:buClr>
            <a:buSzPts val="1200"/>
            <a:buNone/>
          </a:pPr>
          <a:r>
            <a:rPr lang="ru-RU" sz="1600" kern="1200" spc="-15">
              <a:latin typeface="Times New Roman" panose="02020603050405020304" pitchFamily="18" charset="0"/>
              <a:ea typeface="Times New Roman" panose="02020603050405020304" pitchFamily="18" charset="0"/>
              <a:cs typeface="Times New Roman" panose="02020603050405020304" pitchFamily="18" charset="0"/>
            </a:rPr>
            <a:t>конъюнктурный бум выражается в резком возрастании объемов продаж на инвестиционном рынке, увеличении предложения и спроса на объекты инвестирования при опережающем росте последнего, соответствующем повышении цен на объекты инвестирования и доходов у инвесторов и инвестиционных посредников;</a:t>
          </a:r>
          <a:endParaRPr lang="ru-RU" sz="1600" kern="1200" spc="-15" dirty="0">
            <a:latin typeface="Times New Roman" panose="02020603050405020304" pitchFamily="18" charset="0"/>
            <a:ea typeface="Times New Roman" panose="02020603050405020304" pitchFamily="18" charset="0"/>
            <a:cs typeface="Times New Roman" panose="02020603050405020304" pitchFamily="18" charset="0"/>
          </a:endParaRPr>
        </a:p>
      </dsp:txBody>
      <dsp:txXfrm>
        <a:off x="1088431" y="2917843"/>
        <a:ext cx="10705399" cy="833607"/>
      </dsp:txXfrm>
    </dsp:sp>
    <dsp:sp modelId="{3A65F5D6-2AFE-4325-9FA2-C06A3714E21B}">
      <dsp:nvSpPr>
        <dsp:cNvPr id="0" name=""/>
        <dsp:cNvSpPr/>
      </dsp:nvSpPr>
      <dsp:spPr>
        <a:xfrm>
          <a:off x="567426" y="2813642"/>
          <a:ext cx="1042009" cy="104200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93B617-52BE-4C9D-8F71-23079A33849C}">
      <dsp:nvSpPr>
        <dsp:cNvPr id="0" name=""/>
        <dsp:cNvSpPr/>
      </dsp:nvSpPr>
      <dsp:spPr>
        <a:xfrm>
          <a:off x="610504" y="4168472"/>
          <a:ext cx="11183326" cy="83360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40640" rIns="40640" bIns="40640" numCol="1" spcCol="1270" anchor="ctr" anchorCtr="0">
          <a:noAutofit/>
        </a:bodyPr>
        <a:lstStyle/>
        <a:p>
          <a:pPr marL="0" lvl="0" indent="0" algn="l" defTabSz="711200">
            <a:lnSpc>
              <a:spcPct val="90000"/>
            </a:lnSpc>
            <a:spcBef>
              <a:spcPct val="0"/>
            </a:spcBef>
            <a:spcAft>
              <a:spcPct val="35000"/>
            </a:spcAft>
            <a:buClr>
              <a:srgbClr val="231F20"/>
            </a:buClr>
            <a:buSzPts val="1200"/>
            <a:buNone/>
          </a:pPr>
          <a:r>
            <a:rPr lang="ru-RU" sz="1600" kern="1200" spc="-15">
              <a:latin typeface="Times New Roman" panose="02020603050405020304" pitchFamily="18" charset="0"/>
              <a:ea typeface="Times New Roman" panose="02020603050405020304" pitchFamily="18" charset="0"/>
              <a:cs typeface="Times New Roman" panose="02020603050405020304" pitchFamily="18" charset="0"/>
            </a:rPr>
            <a:t>спад конъюнктуры на инвестиционном рынке характеризуется низким уровнем инвестиционной активности, снижением спроса и предложения на объекты инвестирования при превышении предложения. На этой стадии цены на инвестиционные объекты снижаются, доходы инвесторов и инвестиционных посредников падают, инвестиционная деятельность в ряде случаев становится убыточной.</a:t>
          </a:r>
          <a:endParaRPr lang="ru-RU" sz="1600" kern="1200" spc="-15" dirty="0">
            <a:latin typeface="Calibri" panose="020F0502020204030204" pitchFamily="34" charset="0"/>
            <a:ea typeface="Times New Roman" panose="02020603050405020304" pitchFamily="18" charset="0"/>
            <a:cs typeface="Times New Roman" panose="02020603050405020304" pitchFamily="18" charset="0"/>
          </a:endParaRPr>
        </a:p>
      </dsp:txBody>
      <dsp:txXfrm>
        <a:off x="610504" y="4168472"/>
        <a:ext cx="11183326" cy="833607"/>
      </dsp:txXfrm>
    </dsp:sp>
    <dsp:sp modelId="{20F34A75-0C8A-4D56-8141-5B2B042BE6FE}">
      <dsp:nvSpPr>
        <dsp:cNvPr id="0" name=""/>
        <dsp:cNvSpPr/>
      </dsp:nvSpPr>
      <dsp:spPr>
        <a:xfrm>
          <a:off x="89500" y="4064271"/>
          <a:ext cx="1042009" cy="1042009"/>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2/16/2021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2/16/2021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2/16/2021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2/16/2021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E5059C3-6A89-4494-99FF-5A4D6FFD50EB}" type="datetimeFigureOut">
              <a:rPr lang="en-US" dirty="0"/>
              <a:t>2/16/2021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2/16/2021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2/16/2021</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2/16/2021</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2/16/2021</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7D525BB-DA17-4BA0-B3C8-3AC3ABC827E6}" type="datetimeFigureOut">
              <a:rPr lang="en-US" dirty="0"/>
              <a:t>2/16/2021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6C4C9A-3960-41CF-A4E9-2A8FB932454B}" type="datetimeFigureOut">
              <a:rPr lang="en-US" dirty="0"/>
              <a:t>2/16/2021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2/16/2021</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8693D5D1-AB61-45E7-9B71-A9A9FBAE8BFF}"/>
              </a:ext>
            </a:extLst>
          </p:cNvPr>
          <p:cNvSpPr>
            <a:spLocks noGrp="1"/>
          </p:cNvSpPr>
          <p:nvPr>
            <p:ph type="subTitle" idx="1"/>
          </p:nvPr>
        </p:nvSpPr>
        <p:spPr>
          <a:xfrm>
            <a:off x="1733384" y="1402095"/>
            <a:ext cx="6586601" cy="1160213"/>
          </a:xfrm>
        </p:spPr>
        <p:txBody>
          <a:bodyPr>
            <a:normAutofit fontScale="25000" lnSpcReduction="20000"/>
          </a:bodyPr>
          <a:lstStyle/>
          <a:p>
            <a:pPr algn="ctr">
              <a:lnSpc>
                <a:spcPct val="150000"/>
              </a:lnSpc>
              <a:spcBef>
                <a:spcPts val="0"/>
              </a:spcBef>
              <a:spcAft>
                <a:spcPts val="0"/>
              </a:spcAft>
            </a:pPr>
            <a:r>
              <a:rPr lang="ru-RU" sz="11200" b="1" dirty="0">
                <a:latin typeface="Times New Roman" panose="02020603050405020304" pitchFamily="18" charset="0"/>
                <a:ea typeface="Times New Roman" panose="02020603050405020304" pitchFamily="18" charset="0"/>
                <a:cs typeface="Times New Roman" panose="02020603050405020304" pitchFamily="18" charset="0"/>
              </a:rPr>
              <a:t>Тема «Инвестиционная деятельность кредитно-финансовых институтов на рынке ценных бумаг»</a:t>
            </a:r>
            <a:endParaRPr lang="ru-RU" sz="11200" dirty="0">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
        <p:nvSpPr>
          <p:cNvPr id="4" name="Прямоугольник 3">
            <a:extLst>
              <a:ext uri="{FF2B5EF4-FFF2-40B4-BE49-F238E27FC236}">
                <a16:creationId xmlns:a16="http://schemas.microsoft.com/office/drawing/2014/main" id="{25C8736C-DFA6-4446-8CC0-89FC756F79E3}"/>
              </a:ext>
            </a:extLst>
          </p:cNvPr>
          <p:cNvSpPr/>
          <p:nvPr/>
        </p:nvSpPr>
        <p:spPr>
          <a:xfrm>
            <a:off x="1850137" y="3682721"/>
            <a:ext cx="7180028" cy="1108830"/>
          </a:xfrm>
          <a:prstGeom prst="rect">
            <a:avLst/>
          </a:prstGeom>
        </p:spPr>
        <p:txBody>
          <a:bodyPr wrap="square">
            <a:spAutoFit/>
          </a:bodyPr>
          <a:lstStyle/>
          <a:p>
            <a:pPr marL="342900" lvl="0" indent="-342900" algn="just">
              <a:lnSpc>
                <a:spcPct val="145000"/>
              </a:lnSpc>
              <a:buFont typeface="+mj-lt"/>
              <a:buAutoNum type="arabicPeriod"/>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Характеристика инвестиционного рынка</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45000"/>
              </a:lnSpc>
              <a:spcAft>
                <a:spcPts val="800"/>
              </a:spcAft>
              <a:buFont typeface="+mj-lt"/>
              <a:buAutoNum type="arabicPeriod"/>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Финансовые и инвестиционные институты</a:t>
            </a:r>
            <a:endParaRPr lang="ru-RU"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3062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234F169-C05D-4034-AB5D-33158ABB7895}"/>
              </a:ext>
            </a:extLst>
          </p:cNvPr>
          <p:cNvPicPr/>
          <p:nvPr/>
        </p:nvPicPr>
        <p:blipFill rotWithShape="1">
          <a:blip r:embed="rId2"/>
          <a:srcRect l="28380" t="45610" r="29129" b="27879"/>
          <a:stretch/>
        </p:blipFill>
        <p:spPr bwMode="auto">
          <a:xfrm>
            <a:off x="1245704" y="371614"/>
            <a:ext cx="9700591" cy="4303754"/>
          </a:xfrm>
          <a:prstGeom prst="rect">
            <a:avLst/>
          </a:prstGeom>
          <a:ln>
            <a:noFill/>
          </a:ln>
          <a:extLst>
            <a:ext uri="{53640926-AAD7-44D8-BBD7-CCE9431645EC}">
              <a14:shadowObscured xmlns:a14="http://schemas.microsoft.com/office/drawing/2010/main"/>
            </a:ext>
          </a:extLst>
        </p:spPr>
      </p:pic>
      <p:sp>
        <p:nvSpPr>
          <p:cNvPr id="3" name="Прямоугольник 2">
            <a:extLst>
              <a:ext uri="{FF2B5EF4-FFF2-40B4-BE49-F238E27FC236}">
                <a16:creationId xmlns:a16="http://schemas.microsoft.com/office/drawing/2014/main" id="{621E9DD1-7B96-4A2F-A353-111F33995094}"/>
              </a:ext>
            </a:extLst>
          </p:cNvPr>
          <p:cNvSpPr/>
          <p:nvPr/>
        </p:nvSpPr>
        <p:spPr>
          <a:xfrm>
            <a:off x="3262490" y="5111128"/>
            <a:ext cx="5285358" cy="453009"/>
          </a:xfrm>
          <a:prstGeom prst="rect">
            <a:avLst/>
          </a:prstGeom>
        </p:spPr>
        <p:txBody>
          <a:bodyPr wrap="none">
            <a:spAutoFit/>
          </a:bodyPr>
          <a:lstStyle/>
          <a:p>
            <a:pPr indent="450215" algn="ctr">
              <a:lnSpc>
                <a:spcPct val="145000"/>
              </a:lnSpc>
              <a:spcAft>
                <a:spcPts val="80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Рисунок 1 - Структура инвестиционного рынка</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2966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F32C9DD7-09AE-45AB-8976-654564483DF8}"/>
              </a:ext>
            </a:extLst>
          </p:cNvPr>
          <p:cNvSpPr/>
          <p:nvPr/>
        </p:nvSpPr>
        <p:spPr>
          <a:xfrm>
            <a:off x="1208598" y="174069"/>
            <a:ext cx="4810539" cy="42141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b="1" i="1" dirty="0">
                <a:solidFill>
                  <a:srgbClr val="231F20"/>
                </a:solidFill>
                <a:latin typeface="Times New Roman" panose="02020603050405020304" pitchFamily="18" charset="0"/>
                <a:ea typeface="Times New Roman" panose="02020603050405020304" pitchFamily="18" charset="0"/>
              </a:rPr>
              <a:t>Равновесие на инвестиционном рынке. </a:t>
            </a:r>
            <a:endParaRPr lang="ru-RU" dirty="0"/>
          </a:p>
        </p:txBody>
      </p:sp>
      <p:sp>
        <p:nvSpPr>
          <p:cNvPr id="3" name="Прямоугольник 2">
            <a:extLst>
              <a:ext uri="{FF2B5EF4-FFF2-40B4-BE49-F238E27FC236}">
                <a16:creationId xmlns:a16="http://schemas.microsoft.com/office/drawing/2014/main" id="{E1C6DB6C-E1A0-4FF2-9CDA-7BBED747A6ED}"/>
              </a:ext>
            </a:extLst>
          </p:cNvPr>
          <p:cNvSpPr/>
          <p:nvPr/>
        </p:nvSpPr>
        <p:spPr>
          <a:xfrm>
            <a:off x="1208598" y="733227"/>
            <a:ext cx="9970936" cy="5859553"/>
          </a:xfrm>
          <a:prstGeom prst="rect">
            <a:avLst/>
          </a:prstGeom>
        </p:spPr>
        <p:txBody>
          <a:bodyPr wrap="square">
            <a:spAutoFit/>
          </a:bodyPr>
          <a:lstStyle/>
          <a:p>
            <a:pPr algn="just">
              <a:lnSpc>
                <a:spcPct val="150000"/>
              </a:lnSpc>
            </a:pPr>
            <a:r>
              <a:rPr lang="ru-RU" dirty="0">
                <a:latin typeface="Times New Roman" panose="02020603050405020304" pitchFamily="18" charset="0"/>
                <a:cs typeface="Times New Roman" panose="02020603050405020304" pitchFamily="18" charset="0"/>
              </a:rPr>
              <a:t>Основополагающим условием функционирования инвестиционного рынка, обеспечивающего возможность его сбалансированности и регулирования, рассматривается способность спроса и предложения реагировать на изменившуюся рыночную ситуацию, их динамизм. Динамизм спроса и предложения выступает как общая закономерность развития инвестиционного рынка в условиях свободной конкуренции. В реальной экономической действительности возможность реализации этой закономерности зависит от степени монополизации рынка. В условиях ограничения конкуренции, когда гибкость элементов рынка в существенной степени утрачивается, она проявляется лишь как тенденция.</a:t>
            </a:r>
          </a:p>
          <a:p>
            <a:pPr algn="just">
              <a:lnSpc>
                <a:spcPct val="150000"/>
              </a:lnSpc>
            </a:pPr>
            <a:endParaRPr lang="ru-RU" dirty="0">
              <a:latin typeface="Times New Roman" panose="02020603050405020304" pitchFamily="18" charset="0"/>
              <a:cs typeface="Times New Roman" panose="02020603050405020304" pitchFamily="18" charset="0"/>
            </a:endParaRPr>
          </a:p>
          <a:p>
            <a:pPr lvl="0">
              <a:lnSpc>
                <a:spcPct val="150000"/>
              </a:lnSpc>
            </a:pPr>
            <a:r>
              <a:rPr lang="ru-RU" dirty="0">
                <a:solidFill>
                  <a:prstClr val="white"/>
                </a:solidFill>
                <a:latin typeface="Times New Roman" panose="02020603050405020304" pitchFamily="18" charset="0"/>
                <a:cs typeface="Times New Roman" panose="02020603050405020304" pitchFamily="18" charset="0"/>
              </a:rPr>
              <a:t>Функционирование инвестиционного рынка складывается под воздействием множества факторов различного характера и направленности.</a:t>
            </a:r>
          </a:p>
          <a:p>
            <a:pPr lvl="0">
              <a:lnSpc>
                <a:spcPct val="150000"/>
              </a:lnSpc>
            </a:pPr>
            <a:endParaRPr lang="ru-RU" dirty="0">
              <a:solidFill>
                <a:prstClr val="white"/>
              </a:solidFill>
              <a:latin typeface="Times New Roman" panose="02020603050405020304" pitchFamily="18" charset="0"/>
              <a:cs typeface="Times New Roman" panose="02020603050405020304" pitchFamily="18" charset="0"/>
            </a:endParaRPr>
          </a:p>
          <a:p>
            <a:pPr lvl="0">
              <a:lnSpc>
                <a:spcPct val="150000"/>
              </a:lnSpc>
            </a:pPr>
            <a:r>
              <a:rPr lang="ru-RU" dirty="0">
                <a:solidFill>
                  <a:prstClr val="white"/>
                </a:solidFill>
                <a:latin typeface="Times New Roman" panose="02020603050405020304" pitchFamily="18" charset="0"/>
                <a:cs typeface="Times New Roman" panose="02020603050405020304" pitchFamily="18" charset="0"/>
              </a:rPr>
              <a:t>Факторы, определяющие формирование инвестиционного спроса можно условно разделить на макро- и микроэкономические.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1694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65240547-8D0B-4D69-80F7-DECA253F969D}"/>
              </a:ext>
            </a:extLst>
          </p:cNvPr>
          <p:cNvSpPr/>
          <p:nvPr/>
        </p:nvSpPr>
        <p:spPr>
          <a:xfrm>
            <a:off x="1224501" y="190831"/>
            <a:ext cx="9931179" cy="2600077"/>
          </a:xfrm>
          <a:prstGeom prst="round2Diag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lnSpc>
                <a:spcPct val="150000"/>
              </a:lnSpc>
            </a:pPr>
            <a:r>
              <a:rPr lang="ru-RU" dirty="0">
                <a:latin typeface="Times New Roman" panose="02020603050405020304" pitchFamily="18" charset="0"/>
                <a:cs typeface="Times New Roman" panose="02020603050405020304" pitchFamily="18" charset="0"/>
              </a:rPr>
              <a:t>	На макроэкономическом уровне факторами, определяющими инвестиционный спрос, являются: валовый национальный объем производства, величина накоплений, денежных доходов населения, распределение получаемых доходов на потребление и сбережение, ожидаемый темп инфляции, ставка ссудного процента, налоговая политика государства, условия финансового рынка, обменный курс денежной единицы, воздействие иностранных инвесторов, изменение экономической и политической ситуации и др.</a:t>
            </a:r>
          </a:p>
        </p:txBody>
      </p:sp>
      <p:sp>
        <p:nvSpPr>
          <p:cNvPr id="3" name="Прямоугольник: скругленные противолежащие углы 2">
            <a:extLst>
              <a:ext uri="{FF2B5EF4-FFF2-40B4-BE49-F238E27FC236}">
                <a16:creationId xmlns:a16="http://schemas.microsoft.com/office/drawing/2014/main" id="{7E3DE555-845F-4F28-A5F0-E573879A7EE3}"/>
              </a:ext>
            </a:extLst>
          </p:cNvPr>
          <p:cNvSpPr/>
          <p:nvPr/>
        </p:nvSpPr>
        <p:spPr>
          <a:xfrm>
            <a:off x="1224500" y="2967824"/>
            <a:ext cx="9931179" cy="1461714"/>
          </a:xfrm>
          <a:prstGeom prst="round2Diag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lnSpc>
                <a:spcPct val="150000"/>
              </a:lnSpc>
            </a:pPr>
            <a:r>
              <a:rPr lang="ru-RU" dirty="0">
                <a:latin typeface="Times New Roman" panose="02020603050405020304" pitchFamily="18" charset="0"/>
                <a:cs typeface="Times New Roman" panose="02020603050405020304" pitchFamily="18" charset="0"/>
              </a:rPr>
              <a:t>	На микроэкономическом уровне к факторам, определяющим инвестиционный спрос, следует отнести норму ожидаемой чистой прибыли, издержки на осуществление инвестиций, ожидания предпринимателей, изменения в технологии и др.</a:t>
            </a:r>
          </a:p>
        </p:txBody>
      </p:sp>
      <p:sp>
        <p:nvSpPr>
          <p:cNvPr id="4" name="Прямоугольник 3">
            <a:extLst>
              <a:ext uri="{FF2B5EF4-FFF2-40B4-BE49-F238E27FC236}">
                <a16:creationId xmlns:a16="http://schemas.microsoft.com/office/drawing/2014/main" id="{F937FFB7-3BA2-44BB-8F2E-2B47C05499EC}"/>
              </a:ext>
            </a:extLst>
          </p:cNvPr>
          <p:cNvSpPr/>
          <p:nvPr/>
        </p:nvSpPr>
        <p:spPr>
          <a:xfrm>
            <a:off x="2525863" y="4868969"/>
            <a:ext cx="7328452" cy="707886"/>
          </a:xfrm>
          <a:prstGeom prst="rect">
            <a:avLst/>
          </a:prstGeom>
        </p:spPr>
        <p:txBody>
          <a:bodyPr wrap="square">
            <a:spAutoFit/>
          </a:bodyPr>
          <a:lstStyle/>
          <a:p>
            <a:pPr algn="ctr"/>
            <a:r>
              <a:rPr lang="ru-RU" sz="2000" dirty="0">
                <a:latin typeface="Times New Roman" panose="02020603050405020304" pitchFamily="18" charset="0"/>
                <a:ea typeface="Times New Roman" panose="02020603050405020304" pitchFamily="18" charset="0"/>
              </a:rPr>
              <a:t>Рассмотрим основные макро- и микроэкономические факторы, влияющие на инвестиционный спрос </a:t>
            </a:r>
            <a:endParaRPr lang="ru-RU" sz="2000" dirty="0"/>
          </a:p>
        </p:txBody>
      </p:sp>
    </p:spTree>
    <p:extLst>
      <p:ext uri="{BB962C8B-B14F-4D97-AF65-F5344CB8AC3E}">
        <p14:creationId xmlns:p14="http://schemas.microsoft.com/office/powerpoint/2010/main" val="1289180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F5CA874F-3A61-443F-8107-887ADE3A0F95}"/>
              </a:ext>
            </a:extLst>
          </p:cNvPr>
          <p:cNvPicPr/>
          <p:nvPr/>
        </p:nvPicPr>
        <p:blipFill rotWithShape="1">
          <a:blip r:embed="rId2"/>
          <a:srcRect l="33992" t="16248" r="34100" b="18473"/>
          <a:stretch/>
        </p:blipFill>
        <p:spPr bwMode="auto">
          <a:xfrm>
            <a:off x="130257" y="69284"/>
            <a:ext cx="6827134" cy="6490541"/>
          </a:xfrm>
          <a:prstGeom prst="rect">
            <a:avLst/>
          </a:prstGeom>
          <a:ln>
            <a:noFill/>
          </a:ln>
          <a:extLst>
            <a:ext uri="{53640926-AAD7-44D8-BBD7-CCE9431645EC}">
              <a14:shadowObscured xmlns:a14="http://schemas.microsoft.com/office/drawing/2010/main"/>
            </a:ext>
          </a:extLst>
        </p:spPr>
      </p:pic>
      <p:sp>
        <p:nvSpPr>
          <p:cNvPr id="3" name="Прямоугольник 2">
            <a:extLst>
              <a:ext uri="{FF2B5EF4-FFF2-40B4-BE49-F238E27FC236}">
                <a16:creationId xmlns:a16="http://schemas.microsoft.com/office/drawing/2014/main" id="{97F100F3-80FA-410F-941A-85EB9EF1B429}"/>
              </a:ext>
            </a:extLst>
          </p:cNvPr>
          <p:cNvSpPr/>
          <p:nvPr/>
        </p:nvSpPr>
        <p:spPr>
          <a:xfrm>
            <a:off x="7203881" y="1603886"/>
            <a:ext cx="3864334" cy="997645"/>
          </a:xfrm>
          <a:prstGeom prst="rect">
            <a:avLst/>
          </a:prstGeom>
        </p:spPr>
        <p:txBody>
          <a:bodyPr wrap="square">
            <a:spAutoFit/>
          </a:bodyPr>
          <a:lstStyle/>
          <a:p>
            <a:pPr indent="450215" algn="ctr">
              <a:lnSpc>
                <a:spcPct val="145000"/>
              </a:lnSpc>
              <a:spcAft>
                <a:spcPts val="800"/>
              </a:spcAft>
            </a:pPr>
            <a:r>
              <a:rPr lang="ru-RU" sz="1400" dirty="0">
                <a:latin typeface="Times New Roman" panose="02020603050405020304" pitchFamily="18" charset="0"/>
                <a:ea typeface="Times New Roman" panose="02020603050405020304" pitchFamily="18" charset="0"/>
                <a:cs typeface="Times New Roman" panose="02020603050405020304" pitchFamily="18" charset="0"/>
              </a:rPr>
              <a:t>Рисунок 2 - Влияние на инвестиционный спрос основных факторов на макро- и микроэкономическом уровне:</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F8AB4891-056E-4B18-A02E-61DF4292AEF7}"/>
              </a:ext>
            </a:extLst>
          </p:cNvPr>
          <p:cNvSpPr/>
          <p:nvPr/>
        </p:nvSpPr>
        <p:spPr>
          <a:xfrm>
            <a:off x="7092563" y="2919584"/>
            <a:ext cx="3975652" cy="2447786"/>
          </a:xfrm>
          <a:prstGeom prst="rect">
            <a:avLst/>
          </a:prstGeom>
        </p:spPr>
        <p:txBody>
          <a:bodyPr wrap="square">
            <a:spAutoFit/>
          </a:bodyPr>
          <a:lstStyle/>
          <a:p>
            <a:pPr indent="450215" algn="just">
              <a:lnSpc>
                <a:spcPct val="145000"/>
              </a:lnSpc>
              <a:spcAft>
                <a:spcPts val="800"/>
              </a:spcAft>
            </a:pPr>
            <a:r>
              <a:rPr lang="ru-RU" sz="1400" i="1" dirty="0">
                <a:latin typeface="Times New Roman" panose="02020603050405020304" pitchFamily="18" charset="0"/>
                <a:ea typeface="Times New Roman" panose="02020603050405020304" pitchFamily="18" charset="0"/>
                <a:cs typeface="Times New Roman" panose="02020603050405020304" pitchFamily="18" charset="0"/>
              </a:rPr>
              <a:t>а </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изменений объема ВНП; </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45000"/>
              </a:lnSpc>
              <a:spcAft>
                <a:spcPts val="800"/>
              </a:spcAft>
            </a:pPr>
            <a:r>
              <a:rPr lang="ru-RU" sz="1400" i="1" dirty="0">
                <a:latin typeface="Times New Roman" panose="02020603050405020304" pitchFamily="18" charset="0"/>
                <a:ea typeface="Times New Roman" panose="02020603050405020304" pitchFamily="18" charset="0"/>
                <a:cs typeface="Times New Roman" panose="02020603050405020304" pitchFamily="18" charset="0"/>
              </a:rPr>
              <a:t>б </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доли сбережений в доходах; </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45000"/>
              </a:lnSpc>
              <a:spcAft>
                <a:spcPts val="800"/>
              </a:spcAft>
            </a:pPr>
            <a:r>
              <a:rPr lang="ru-RU" sz="1400" i="1" dirty="0">
                <a:latin typeface="Times New Roman" panose="02020603050405020304" pitchFamily="18" charset="0"/>
                <a:ea typeface="Times New Roman" panose="02020603050405020304" pitchFamily="18" charset="0"/>
                <a:cs typeface="Times New Roman" panose="02020603050405020304" pitchFamily="18" charset="0"/>
              </a:rPr>
              <a:t>в </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изменений ожидаемого темпа инфляции;</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45000"/>
              </a:lnSpc>
              <a:spcAft>
                <a:spcPts val="800"/>
              </a:spcAft>
            </a:pPr>
            <a:r>
              <a:rPr lang="ru-RU" sz="1400" i="1" dirty="0">
                <a:latin typeface="Times New Roman" panose="02020603050405020304" pitchFamily="18" charset="0"/>
                <a:ea typeface="Times New Roman" panose="02020603050405020304" pitchFamily="18" charset="0"/>
                <a:cs typeface="Times New Roman" panose="02020603050405020304" pitchFamily="18" charset="0"/>
              </a:rPr>
              <a:t>г </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ставки ссудного процента; </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45000"/>
              </a:lnSpc>
              <a:spcAft>
                <a:spcPts val="800"/>
              </a:spcAft>
            </a:pPr>
            <a:r>
              <a:rPr lang="ru-RU" sz="1400" i="1" dirty="0">
                <a:latin typeface="Times New Roman" panose="02020603050405020304" pitchFamily="18" charset="0"/>
                <a:ea typeface="Times New Roman" panose="02020603050405020304" pitchFamily="18" charset="0"/>
                <a:cs typeface="Times New Roman" panose="02020603050405020304" pitchFamily="18" charset="0"/>
              </a:rPr>
              <a:t>д </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нормы ожидаемой чистой прибыли; </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45000"/>
              </a:lnSpc>
              <a:spcAft>
                <a:spcPts val="800"/>
              </a:spcAft>
            </a:pPr>
            <a:r>
              <a:rPr lang="ru-RU" sz="1400" i="1" dirty="0">
                <a:latin typeface="Times New Roman" panose="02020603050405020304" pitchFamily="18" charset="0"/>
                <a:ea typeface="Times New Roman" panose="02020603050405020304" pitchFamily="18" charset="0"/>
                <a:cs typeface="Times New Roman" panose="02020603050405020304" pitchFamily="18" charset="0"/>
              </a:rPr>
              <a:t>е </a:t>
            </a:r>
            <a:r>
              <a:rPr lang="ru-RU" sz="1400" dirty="0">
                <a:latin typeface="Times New Roman" panose="02020603050405020304" pitchFamily="18" charset="0"/>
                <a:ea typeface="Times New Roman" panose="02020603050405020304" pitchFamily="18" charset="0"/>
                <a:cs typeface="Times New Roman" panose="02020603050405020304" pitchFamily="18" charset="0"/>
              </a:rPr>
              <a:t>- изменений издержек производства.</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4895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109B151D-CA66-40A0-93DE-C4F1826041CA}"/>
              </a:ext>
            </a:extLst>
          </p:cNvPr>
          <p:cNvSpPr/>
          <p:nvPr/>
        </p:nvSpPr>
        <p:spPr>
          <a:xfrm>
            <a:off x="405517" y="230588"/>
            <a:ext cx="10575234" cy="3198412"/>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45000"/>
              </a:lnSpc>
              <a:spcAft>
                <a:spcPts val="800"/>
              </a:spcAft>
            </a:pPr>
            <a:r>
              <a:rPr lang="ru-RU">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Кроме того, инфляция оказывает негативное влияние на объем инвестиций по целому ряду направлений: через сдерживание движущих сил экономического роста в долгосрочной перспективе, ограничение процессов накопления и расширения производства, обесценение производственных фондов, инфляционное налогообложение прибыли, перелив денежных средств из сферы производства  в сферу обращения, уменьшение реальных доходов и сбережений, снижение емкости внутреннего рынка и т. д. Поэтому рост темпов инфляции, а также инфляционных ожиданий препятствует активизации инвестиционной деятельности.</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730B19D7-7555-4B6D-99DC-1E22B7F251CD}"/>
              </a:ext>
            </a:extLst>
          </p:cNvPr>
          <p:cNvSpPr/>
          <p:nvPr/>
        </p:nvSpPr>
        <p:spPr>
          <a:xfrm>
            <a:off x="429370" y="3617843"/>
            <a:ext cx="10535479" cy="2981740"/>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45000"/>
              </a:lnSpc>
              <a:spcAft>
                <a:spcPts val="800"/>
              </a:spcAft>
            </a:pPr>
            <a:r>
              <a:rPr lang="ru-RU">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Существенное влияние на динамику инвестиций оказывает </a:t>
            </a:r>
            <a:r>
              <a:rPr lang="ru-RU" i="1">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процентная и налоговая политика государства</a:t>
            </a:r>
            <a:r>
              <a:rPr lang="ru-RU">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Регулирование процентных и налоговых ставок является важным рычагом государственного воздействия на инвестиционный спрос. </a:t>
            </a:r>
            <a:r>
              <a:rPr lang="ru-RU" i="1">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Ставка ссудного процента </a:t>
            </a:r>
            <a:r>
              <a:rPr lang="ru-RU">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определяет цену заемных средств для инвесторов. Повышение процентной ставки усиливает мотивацию к сбережениям и одновременно ограничивает инвестиции, делая их нерентабельными. При снижении ставки ссудного процента инвестирование оказывается более прибыльным, поэтому уменьшение ставки ссудного процента ведет к росту инвестиций, и наоборот (рис. 2, </a:t>
            </a:r>
            <a:r>
              <a:rPr lang="ru-RU" i="1">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г</a:t>
            </a:r>
            <a:r>
              <a:rPr lang="ru-RU">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4832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7CF07CD7-2126-4CCD-A999-5835FCA0C4F8}"/>
              </a:ext>
            </a:extLst>
          </p:cNvPr>
          <p:cNvSpPr/>
          <p:nvPr/>
        </p:nvSpPr>
        <p:spPr>
          <a:xfrm>
            <a:off x="246490" y="198783"/>
            <a:ext cx="10885336" cy="2782956"/>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pPr>
            <a:r>
              <a:rPr lang="en-US" dirty="0">
                <a:solidFill>
                  <a:srgbClr val="231F20"/>
                </a:solidFill>
                <a:latin typeface="Times New Roman" panose="02020603050405020304" pitchFamily="18" charset="0"/>
                <a:ea typeface="Times New Roman" panose="02020603050405020304" pitchFamily="18" charset="0"/>
              </a:rPr>
              <a:t>	</a:t>
            </a:r>
            <a:r>
              <a:rPr lang="ru-RU" dirty="0">
                <a:solidFill>
                  <a:srgbClr val="231F20"/>
                </a:solidFill>
                <a:latin typeface="Times New Roman" panose="02020603050405020304" pitchFamily="18" charset="0"/>
                <a:ea typeface="Times New Roman" panose="02020603050405020304" pitchFamily="18" charset="0"/>
              </a:rPr>
              <a:t>Определение воздействия процентной ставки на динамику инвестиционного спроса будет неполным без выяснения ее соотношения с </a:t>
            </a:r>
            <a:r>
              <a:rPr lang="ru-RU" i="1" dirty="0">
                <a:solidFill>
                  <a:srgbClr val="231F20"/>
                </a:solidFill>
                <a:latin typeface="Times New Roman" panose="02020603050405020304" pitchFamily="18" charset="0"/>
                <a:ea typeface="Times New Roman" panose="02020603050405020304" pitchFamily="18" charset="0"/>
              </a:rPr>
              <a:t>нормой ожидаемой чистой прибыли</a:t>
            </a:r>
            <a:r>
              <a:rPr lang="ru-RU" dirty="0">
                <a:solidFill>
                  <a:srgbClr val="231F20"/>
                </a:solidFill>
                <a:latin typeface="Times New Roman" panose="02020603050405020304" pitchFamily="18" charset="0"/>
                <a:ea typeface="Times New Roman" panose="02020603050405020304" pitchFamily="18" charset="0"/>
              </a:rPr>
              <a:t>, которая имеет особое значение в системе микроэкономических факторов. Это обусловлено тем, что именно прибыль является побудительным мотивом осуществления инвестиций. Инвесторы производят вложения лишь тогда, когда ожидают, что доход, полученный от инвестирования, будет превосходить затраты. Поэтому, чем выше норма ожидаемой чистой прибыли, тем больше инвестиционный спрос (рис. 2, </a:t>
            </a:r>
            <a:r>
              <a:rPr lang="ru-RU" i="1" dirty="0">
                <a:solidFill>
                  <a:srgbClr val="231F20"/>
                </a:solidFill>
                <a:latin typeface="Times New Roman" panose="02020603050405020304" pitchFamily="18" charset="0"/>
                <a:ea typeface="Times New Roman" panose="02020603050405020304" pitchFamily="18" charset="0"/>
              </a:rPr>
              <a:t>д</a:t>
            </a:r>
            <a:r>
              <a:rPr lang="ru-RU" dirty="0">
                <a:solidFill>
                  <a:srgbClr val="231F20"/>
                </a:solidFill>
                <a:latin typeface="Times New Roman" panose="02020603050405020304" pitchFamily="18" charset="0"/>
                <a:ea typeface="Times New Roman" panose="02020603050405020304" pitchFamily="18" charset="0"/>
              </a:rPr>
              <a:t>). </a:t>
            </a:r>
            <a:endParaRPr lang="ru-RU" dirty="0"/>
          </a:p>
        </p:txBody>
      </p:sp>
      <p:sp>
        <p:nvSpPr>
          <p:cNvPr id="3" name="Прямоугольник: скругленные противолежащие углы 2">
            <a:extLst>
              <a:ext uri="{FF2B5EF4-FFF2-40B4-BE49-F238E27FC236}">
                <a16:creationId xmlns:a16="http://schemas.microsoft.com/office/drawing/2014/main" id="{33ABF458-798C-41B8-8AD6-4024F31F6C1B}"/>
              </a:ext>
            </a:extLst>
          </p:cNvPr>
          <p:cNvSpPr/>
          <p:nvPr/>
        </p:nvSpPr>
        <p:spPr>
          <a:xfrm>
            <a:off x="246490" y="3340872"/>
            <a:ext cx="10885336" cy="2782956"/>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pPr>
            <a:r>
              <a:rPr lang="en-US" dirty="0">
                <a:solidFill>
                  <a:srgbClr val="231F20"/>
                </a:solidFill>
                <a:latin typeface="Times New Roman" panose="02020603050405020304" pitchFamily="18" charset="0"/>
                <a:ea typeface="Times New Roman" panose="02020603050405020304" pitchFamily="18" charset="0"/>
              </a:rPr>
              <a:t>	</a:t>
            </a:r>
            <a:r>
              <a:rPr lang="ru-RU" dirty="0">
                <a:solidFill>
                  <a:srgbClr val="231F20"/>
                </a:solidFill>
                <a:latin typeface="Times New Roman" panose="02020603050405020304" pitchFamily="18" charset="0"/>
                <a:ea typeface="Times New Roman" panose="02020603050405020304" pitchFamily="18" charset="0"/>
              </a:rPr>
              <a:t>При этом эффективное инвестирование будет иметь место лишь в том случае, если норма ожидаемой чистой прибыли превышает реальную ставку процента, иначе привлечение заемных средств теряет экономический смысл. Сопоставление нормы ожидаемой чистой прибыли со ставкой ссудного процента осуществляется предприятиями даже при использовании собственных средств. Прибыль будет инвестирована в собственную фирму, если уровень отдачи от инвестиций окажется выше ставки ссудного процента, в противном случае она будет размещена на рынке капиталов.</a:t>
            </a:r>
            <a:endParaRPr lang="ru-RU" dirty="0"/>
          </a:p>
        </p:txBody>
      </p:sp>
    </p:spTree>
    <p:extLst>
      <p:ext uri="{BB962C8B-B14F-4D97-AF65-F5344CB8AC3E}">
        <p14:creationId xmlns:p14="http://schemas.microsoft.com/office/powerpoint/2010/main" val="695331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495A4280-0DAC-4781-92D4-29354B05B654}"/>
              </a:ext>
            </a:extLst>
          </p:cNvPr>
          <p:cNvSpPr/>
          <p:nvPr/>
        </p:nvSpPr>
        <p:spPr>
          <a:xfrm>
            <a:off x="333955" y="310101"/>
            <a:ext cx="10535478" cy="3291839"/>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pPr>
            <a:r>
              <a:rPr lang="en-US"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Следующий фактор, воздействующий на инвестиционный спрос, - </a:t>
            </a:r>
            <a:r>
              <a:rPr lang="ru-RU" i="1" dirty="0">
                <a:latin typeface="Times New Roman" panose="02020603050405020304" pitchFamily="18" charset="0"/>
                <a:ea typeface="Times New Roman" panose="02020603050405020304" pitchFamily="18" charset="0"/>
              </a:rPr>
              <a:t>издержки на осуществление инвестиций</a:t>
            </a:r>
            <a:r>
              <a:rPr lang="ru-RU" dirty="0">
                <a:latin typeface="Times New Roman" panose="02020603050405020304" pitchFamily="18" charset="0"/>
                <a:ea typeface="Times New Roman" panose="02020603050405020304" pitchFamily="18" charset="0"/>
              </a:rPr>
              <a:t>. Учет этого фактора производится при определении нормы ожидаемой чистой прибыли по каждому инвестиционному проекту. Возрастание затрат вызывает снижение нормы ожидаемой чистой прибыли, и наоборот (рис. 2, </a:t>
            </a:r>
            <a:r>
              <a:rPr lang="ru-RU" i="1" dirty="0">
                <a:latin typeface="Times New Roman" panose="02020603050405020304" pitchFamily="18" charset="0"/>
                <a:ea typeface="Times New Roman" panose="02020603050405020304" pitchFamily="18" charset="0"/>
              </a:rPr>
              <a:t>е</a:t>
            </a:r>
            <a:r>
              <a:rPr lang="ru-RU" dirty="0">
                <a:latin typeface="Times New Roman" panose="02020603050405020304" pitchFamily="18" charset="0"/>
                <a:ea typeface="Times New Roman" panose="02020603050405020304" pitchFamily="18" charset="0"/>
              </a:rPr>
              <a:t>). Поскольку значительная доля инвестиционных вложений носит долгосрочный характер, во внимание принимается и фактор времени. В целом, чем больше объем издержек на осуществление инвестиций и срок их окупаемости, тем ниже уровень инвестиционного спроса.</a:t>
            </a:r>
            <a:endParaRPr lang="ru-RU" dirty="0"/>
          </a:p>
        </p:txBody>
      </p:sp>
      <p:sp>
        <p:nvSpPr>
          <p:cNvPr id="3" name="Прямоугольник: скругленные противолежащие углы 2">
            <a:extLst>
              <a:ext uri="{FF2B5EF4-FFF2-40B4-BE49-F238E27FC236}">
                <a16:creationId xmlns:a16="http://schemas.microsoft.com/office/drawing/2014/main" id="{E666D8B0-5D73-4A3D-AEEC-394FE2C6FD5D}"/>
              </a:ext>
            </a:extLst>
          </p:cNvPr>
          <p:cNvSpPr/>
          <p:nvPr/>
        </p:nvSpPr>
        <p:spPr>
          <a:xfrm>
            <a:off x="333955" y="4114800"/>
            <a:ext cx="10535478" cy="1133061"/>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pPr>
            <a:r>
              <a:rPr lang="en-US"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Таким образом, инвестиционный спрос складывается под воздействием разнородных и разнонаправленных факторов, определяющих его гибкость и динамизм.</a:t>
            </a:r>
            <a:endParaRPr lang="ru-RU" dirty="0"/>
          </a:p>
        </p:txBody>
      </p:sp>
    </p:spTree>
    <p:extLst>
      <p:ext uri="{BB962C8B-B14F-4D97-AF65-F5344CB8AC3E}">
        <p14:creationId xmlns:p14="http://schemas.microsoft.com/office/powerpoint/2010/main" val="1917266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DA0C67E-005D-41E2-9B87-886AD249C6D9}"/>
              </a:ext>
            </a:extLst>
          </p:cNvPr>
          <p:cNvSpPr/>
          <p:nvPr/>
        </p:nvSpPr>
        <p:spPr>
          <a:xfrm>
            <a:off x="752723" y="136441"/>
            <a:ext cx="10686553" cy="493084"/>
          </a:xfrm>
          <a:prstGeom prst="rect">
            <a:avLst/>
          </a:prstGeom>
        </p:spPr>
        <p:txBody>
          <a:bodyPr wrap="square">
            <a:spAutoFit/>
          </a:bodyPr>
          <a:lstStyle/>
          <a:p>
            <a:pPr indent="450215" algn="just">
              <a:lnSpc>
                <a:spcPct val="145000"/>
              </a:lnSpc>
              <a:spcAft>
                <a:spcPts val="800"/>
              </a:spcAft>
            </a:pPr>
            <a:r>
              <a:rPr lang="ru-RU" sz="2000" b="1" i="1" dirty="0">
                <a:latin typeface="Times New Roman" panose="02020603050405020304" pitchFamily="18" charset="0"/>
                <a:ea typeface="Times New Roman" panose="02020603050405020304" pitchFamily="18" charset="0"/>
                <a:cs typeface="Times New Roman" panose="02020603050405020304" pitchFamily="18" charset="0"/>
              </a:rPr>
              <a:t>Формирование инвестиционного предложения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имеет ряд отличительных </a:t>
            </a:r>
            <a:r>
              <a:rPr lang="ru-RU" sz="2000" b="1" i="1" dirty="0">
                <a:latin typeface="Times New Roman" panose="02020603050405020304" pitchFamily="18" charset="0"/>
                <a:ea typeface="Times New Roman" panose="02020603050405020304" pitchFamily="18" charset="0"/>
                <a:cs typeface="Times New Roman" panose="02020603050405020304" pitchFamily="18" charset="0"/>
              </a:rPr>
              <a:t>особенностей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82557A2E-73A4-4E98-80A4-0C6FE27CB04D}"/>
              </a:ext>
            </a:extLst>
          </p:cNvPr>
          <p:cNvSpPr/>
          <p:nvPr/>
        </p:nvSpPr>
        <p:spPr>
          <a:xfrm>
            <a:off x="1330518" y="629525"/>
            <a:ext cx="9992138" cy="3267369"/>
          </a:xfrm>
          <a:prstGeom prst="rect">
            <a:avLst/>
          </a:prstGeom>
        </p:spPr>
        <p:txBody>
          <a:bodyPr wrap="square">
            <a:spAutoFit/>
          </a:bodyPr>
          <a:lstStyle/>
          <a:p>
            <a:pPr lvl="0" indent="457200" algn="just">
              <a:lnSpc>
                <a:spcPct val="145000"/>
              </a:lnSpc>
              <a:spcAft>
                <a:spcPts val="800"/>
              </a:spcAft>
              <a:buClr>
                <a:srgbClr val="231F20"/>
              </a:buClr>
              <a:buSzPts val="1200"/>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с одной стороны, предложение товаров обусловлено такими основными факторами как </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цена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а также </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неценовые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составляющие: издержки, совершенствование технологии, налоговая политика, ожидания, уровень конкуренции и др.;</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gn="just">
              <a:lnSpc>
                <a:spcPct val="145000"/>
              </a:lnSpc>
              <a:spcAft>
                <a:spcPts val="800"/>
              </a:spcAft>
              <a:buClr>
                <a:srgbClr val="231F20"/>
              </a:buClr>
              <a:buSzPts val="1200"/>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с другой стороны, инвестиционное предложение выступает как специфическое товарное предложение, поскольку инвестиционные товары отличает способность приносить доход. Это определяет качественную особенность такого фактора, как цена на инвестиционные товары, которая складывается в зависимости от нормы доходности.</a:t>
            </a:r>
          </a:p>
        </p:txBody>
      </p:sp>
      <p:sp>
        <p:nvSpPr>
          <p:cNvPr id="4" name="Прямоугольник 3">
            <a:extLst>
              <a:ext uri="{FF2B5EF4-FFF2-40B4-BE49-F238E27FC236}">
                <a16:creationId xmlns:a16="http://schemas.microsoft.com/office/drawing/2014/main" id="{4B25A479-99B0-4EA7-89E1-1E585B74B30F}"/>
              </a:ext>
            </a:extLst>
          </p:cNvPr>
          <p:cNvSpPr/>
          <p:nvPr/>
        </p:nvSpPr>
        <p:spPr>
          <a:xfrm>
            <a:off x="1330518" y="4389978"/>
            <a:ext cx="9992139" cy="1385636"/>
          </a:xfrm>
          <a:prstGeom prst="rect">
            <a:avLst/>
          </a:prstGeom>
        </p:spPr>
        <p:txBody>
          <a:bodyPr wrap="square">
            <a:spAutoFit/>
          </a:bodyPr>
          <a:lstStyle/>
          <a:p>
            <a:pPr indent="450215" algn="just">
              <a:lnSpc>
                <a:spcPct val="145000"/>
              </a:lnSpc>
              <a:spcAft>
                <a:spcPts val="800"/>
              </a:spcAft>
            </a:pP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Норма доходности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лежит в основе цены финансовых инструментов, опосредствующих движение реального капитала. Рыночная цена финансовых активов свидетельствует о степени привлекательности вложений в инвестиционные товары.</a:t>
            </a:r>
            <a:endParaRPr lang="ru-RU"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8686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FDE3F3F4-98A3-469C-A052-625B0DFC8553}"/>
              </a:ext>
            </a:extLst>
          </p:cNvPr>
          <p:cNvSpPr/>
          <p:nvPr/>
        </p:nvSpPr>
        <p:spPr>
          <a:xfrm>
            <a:off x="238539" y="262393"/>
            <a:ext cx="11608904" cy="1836751"/>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45000"/>
              </a:lnSpc>
              <a:spcAft>
                <a:spcPts val="800"/>
              </a:spcAft>
            </a:pPr>
            <a:r>
              <a:rPr lang="ru-RU">
                <a:latin typeface="Times New Roman" panose="02020603050405020304" pitchFamily="18" charset="0"/>
                <a:ea typeface="Times New Roman" panose="02020603050405020304" pitchFamily="18" charset="0"/>
                <a:cs typeface="Times New Roman" panose="02020603050405020304" pitchFamily="18" charset="0"/>
              </a:rPr>
              <a:t>Существенное воздействие на инвестиционное предложение оказывает </a:t>
            </a:r>
            <a:r>
              <a:rPr lang="ru-RU" i="1">
                <a:latin typeface="Times New Roman" panose="02020603050405020304" pitchFamily="18" charset="0"/>
                <a:ea typeface="Times New Roman" panose="02020603050405020304" pitchFamily="18" charset="0"/>
                <a:cs typeface="Times New Roman" panose="02020603050405020304" pitchFamily="18" charset="0"/>
              </a:rPr>
              <a:t>ставка процента по депозитным вкладам </a:t>
            </a:r>
            <a:r>
              <a:rPr lang="ru-RU">
                <a:latin typeface="Times New Roman" panose="02020603050405020304" pitchFamily="18" charset="0"/>
                <a:ea typeface="Times New Roman" panose="02020603050405020304" pitchFamily="18" charset="0"/>
                <a:cs typeface="Times New Roman" panose="02020603050405020304" pitchFamily="18" charset="0"/>
              </a:rPr>
              <a:t>в банковскую систему, величина которой определяет сбережения домашних хозяйств. Таким образом, развитие фондового рынка и рынка ссудных капиталов выступает важным условием стимулирования инвестиционного предложения.</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усеченные противолежащие углы 2">
            <a:extLst>
              <a:ext uri="{FF2B5EF4-FFF2-40B4-BE49-F238E27FC236}">
                <a16:creationId xmlns:a16="http://schemas.microsoft.com/office/drawing/2014/main" id="{F92A0F30-D20C-4823-94B7-C5C016F98F72}"/>
              </a:ext>
            </a:extLst>
          </p:cNvPr>
          <p:cNvSpPr/>
          <p:nvPr/>
        </p:nvSpPr>
        <p:spPr>
          <a:xfrm>
            <a:off x="238539" y="2243593"/>
            <a:ext cx="11608904" cy="2900901"/>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45000"/>
              </a:lnSpc>
              <a:spcAft>
                <a:spcPts val="80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Поскольку при определенном составе инвестиционного предложения инвестиционный спрос ориентирован на более доходные активы, объем и структура инвестиционного предложения воздействуют на объем и структуру инвестиционного спроса. </a:t>
            </a:r>
            <a:r>
              <a:rPr lang="ru-RU" i="1" dirty="0">
                <a:latin typeface="Times New Roman" panose="02020603050405020304" pitchFamily="18" charset="0"/>
                <a:ea typeface="Times New Roman" panose="02020603050405020304" pitchFamily="18" charset="0"/>
                <a:cs typeface="Times New Roman" panose="02020603050405020304" pitchFamily="18" charset="0"/>
              </a:rPr>
              <a:t>Инвестиционное предложение является основным фактором, определяющим масштабы функционирования инвестиционного рынка, поскольку оно вызывает изменение спроса на инвестиционные товары. </a:t>
            </a:r>
            <a:r>
              <a:rPr lang="ru-RU" dirty="0">
                <a:latin typeface="Times New Roman" panose="02020603050405020304" pitchFamily="18" charset="0"/>
                <a:ea typeface="Times New Roman" panose="02020603050405020304" pitchFamily="18" charset="0"/>
                <a:cs typeface="Times New Roman" panose="02020603050405020304" pitchFamily="18" charset="0"/>
              </a:rPr>
              <a:t>Механизм обратной связи не столь выражен; он проявляется лишь в условиях свободного конкурентного рынка.</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B99C2825-6C23-4A4B-9FA5-8D35493CC653}"/>
              </a:ext>
            </a:extLst>
          </p:cNvPr>
          <p:cNvSpPr/>
          <p:nvPr/>
        </p:nvSpPr>
        <p:spPr>
          <a:xfrm>
            <a:off x="1107882" y="5662654"/>
            <a:ext cx="9976236" cy="646331"/>
          </a:xfrm>
          <a:prstGeom prst="rect">
            <a:avLst/>
          </a:prstGeom>
        </p:spPr>
        <p:txBody>
          <a:bodyPr wrap="square">
            <a:spAutoFit/>
          </a:bodyPr>
          <a:lstStyle/>
          <a:p>
            <a:r>
              <a:rPr lang="ru-RU" dirty="0">
                <a:latin typeface="Times New Roman" panose="02020603050405020304" pitchFamily="18" charset="0"/>
                <a:ea typeface="Times New Roman" panose="02020603050405020304" pitchFamily="18" charset="0"/>
              </a:rPr>
              <a:t>Отсутствие чистой конкуренции ограничивает динамизм инвестиционного спроса и предложения, уменьшает возможности их балансирования, а следовательно, и установления </a:t>
            </a:r>
            <a:r>
              <a:rPr lang="ru-RU" b="1" i="1" dirty="0">
                <a:latin typeface="Times New Roman" panose="02020603050405020304" pitchFamily="18" charset="0"/>
                <a:ea typeface="Times New Roman" panose="02020603050405020304" pitchFamily="18" charset="0"/>
              </a:rPr>
              <a:t>равновесных цен</a:t>
            </a:r>
            <a:r>
              <a:rPr lang="ru-RU"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1279059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2B89E1BE-52AB-4031-893D-A22972D40FCF}"/>
              </a:ext>
            </a:extLst>
          </p:cNvPr>
          <p:cNvSpPr/>
          <p:nvPr/>
        </p:nvSpPr>
        <p:spPr>
          <a:xfrm>
            <a:off x="315402" y="159025"/>
            <a:ext cx="11561196" cy="259212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lnSpc>
                <a:spcPct val="150000"/>
              </a:lnSpc>
            </a:pPr>
            <a:r>
              <a:rPr lang="ru-RU" dirty="0">
                <a:latin typeface="Times New Roman" panose="02020603050405020304" pitchFamily="18" charset="0"/>
                <a:cs typeface="Times New Roman" panose="02020603050405020304" pitchFamily="18" charset="0"/>
              </a:rPr>
              <a:t>Потенциальные участники инвестиционной деятельности не имеют равного доступа к инвестиционному рынку, различаются их возможности получить инвестиционные товары по рыночной цене. Крупные олигополистические инвесторы находятся в более благоприятном положении, чем конкурирующие, так как они могут перекладывать свои затраты на потребителей за счет контроля над предложением и манипуляции цен. Кроме того, вследствие своего высокого рейтинга они могут использовать средства финансового рынка на более выгодных условиях, чем другие организации, норма ожидаемой чистой прибыли которых может быть выше.</a:t>
            </a:r>
          </a:p>
        </p:txBody>
      </p:sp>
      <p:sp>
        <p:nvSpPr>
          <p:cNvPr id="3" name="Прямоугольник: скругленные углы 2">
            <a:extLst>
              <a:ext uri="{FF2B5EF4-FFF2-40B4-BE49-F238E27FC236}">
                <a16:creationId xmlns:a16="http://schemas.microsoft.com/office/drawing/2014/main" id="{47BE6CB2-85DB-4550-980F-4E34C974EC54}"/>
              </a:ext>
            </a:extLst>
          </p:cNvPr>
          <p:cNvSpPr/>
          <p:nvPr/>
        </p:nvSpPr>
        <p:spPr>
          <a:xfrm>
            <a:off x="315402" y="3014867"/>
            <a:ext cx="11561196" cy="3684107"/>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lnSpc>
                <a:spcPct val="150000"/>
              </a:lnSpc>
            </a:pPr>
            <a:r>
              <a:rPr lang="ru-RU" dirty="0">
                <a:latin typeface="Times New Roman" panose="02020603050405020304" pitchFamily="18" charset="0"/>
                <a:cs typeface="Times New Roman" panose="02020603050405020304" pitchFamily="18" charset="0"/>
              </a:rPr>
              <a:t>Инвестиционный рынок может эффективно функционировать лишь в условиях развитого финансового рынка, устойчивой и надежной банковской системы. При этом важными условиями взаимодействия инвестиционного и финансового рынков являются рыночное формирование процентной ставки, равные условия инвестирования в отраслевом и региональном аспектах, привлекательность долгосрочных вложений, регулируемый уровень инфляции, которые обусловливают необходимость государственного воздействия на рыночные стимулы. Государственное регулирование должно соответствовать экономическим закономерностям, на основе которых рыночный механизм реагирует на изменение условий, учитывает прогнозы последствий мер воздействия, создает условия для реализации потенциальных возможностей.</a:t>
            </a:r>
          </a:p>
        </p:txBody>
      </p:sp>
    </p:spTree>
    <p:extLst>
      <p:ext uri="{BB962C8B-B14F-4D97-AF65-F5344CB8AC3E}">
        <p14:creationId xmlns:p14="http://schemas.microsoft.com/office/powerpoint/2010/main" val="1099379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B207C8C-0D5D-4B03-A076-EA7E5919AF7E}"/>
              </a:ext>
            </a:extLst>
          </p:cNvPr>
          <p:cNvSpPr/>
          <p:nvPr/>
        </p:nvSpPr>
        <p:spPr>
          <a:xfrm>
            <a:off x="1115833" y="300588"/>
            <a:ext cx="9702058" cy="653384"/>
          </a:xfrm>
          <a:prstGeom prst="rect">
            <a:avLst/>
          </a:prstGeom>
        </p:spPr>
        <p:txBody>
          <a:bodyPr wrap="square">
            <a:spAutoFit/>
          </a:bodyPr>
          <a:lstStyle/>
          <a:p>
            <a:pPr marL="342900" lvl="0" indent="-342900" algn="just">
              <a:lnSpc>
                <a:spcPct val="145000"/>
              </a:lnSpc>
              <a:spcAft>
                <a:spcPts val="800"/>
              </a:spcAft>
              <a:buFont typeface="+mj-lt"/>
              <a:buAutoNum type="arabicPeriod"/>
            </a:pPr>
            <a:r>
              <a:rPr lang="ru-RU" sz="2800" b="1" dirty="0">
                <a:solidFill>
                  <a:schemeClr val="accent2">
                    <a:lumMod val="20000"/>
                    <a:lumOff val="80000"/>
                  </a:schemeClr>
                </a:solidFill>
                <a:latin typeface="Times New Roman" panose="02020603050405020304" pitchFamily="18" charset="0"/>
                <a:ea typeface="Times New Roman" panose="02020603050405020304" pitchFamily="18" charset="0"/>
                <a:cs typeface="Times New Roman" panose="02020603050405020304" pitchFamily="18" charset="0"/>
              </a:rPr>
              <a:t>Характеристика</a:t>
            </a: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a:solidFill>
                  <a:schemeClr val="accent2">
                    <a:lumMod val="20000"/>
                    <a:lumOff val="80000"/>
                  </a:schemeClr>
                </a:solidFill>
                <a:latin typeface="Times New Roman" panose="02020603050405020304" pitchFamily="18" charset="0"/>
                <a:ea typeface="Times New Roman" panose="02020603050405020304" pitchFamily="18" charset="0"/>
                <a:cs typeface="Times New Roman" panose="02020603050405020304" pitchFamily="18" charset="0"/>
              </a:rPr>
              <a:t>инвестиционного рынка </a:t>
            </a:r>
            <a:endParaRPr lang="ru-RU" sz="2800" dirty="0">
              <a:solidFill>
                <a:schemeClr val="accent2">
                  <a:lumMod val="20000"/>
                  <a:lumOff val="8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72690E4E-1516-4E3D-9737-05699BFDA033}"/>
              </a:ext>
            </a:extLst>
          </p:cNvPr>
          <p:cNvSpPr/>
          <p:nvPr/>
        </p:nvSpPr>
        <p:spPr>
          <a:xfrm>
            <a:off x="1115833" y="1777239"/>
            <a:ext cx="9960334" cy="190295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6"/>
          </a:lnRef>
          <a:fillRef idx="1">
            <a:schemeClr val="lt1"/>
          </a:fillRef>
          <a:effectRef idx="0">
            <a:schemeClr val="accent6"/>
          </a:effectRef>
          <a:fontRef idx="minor">
            <a:schemeClr val="dk1"/>
          </a:fontRef>
        </p:style>
        <p:txBody>
          <a:bodyPr wrap="square">
            <a:spAutoFit/>
          </a:bodyPr>
          <a:lstStyle/>
          <a:p>
            <a:pPr marL="457200" indent="450215" algn="just">
              <a:lnSpc>
                <a:spcPct val="145000"/>
              </a:lnSpc>
              <a:spcAft>
                <a:spcPts val="800"/>
              </a:spcAft>
            </a:pPr>
            <a:r>
              <a:rPr lang="ru-RU" sz="2800" b="1" i="1" dirty="0">
                <a:latin typeface="Times New Roman" panose="02020603050405020304" pitchFamily="18" charset="0"/>
                <a:ea typeface="Times New Roman" panose="02020603050405020304" pitchFamily="18" charset="0"/>
                <a:cs typeface="Times New Roman" panose="02020603050405020304" pitchFamily="18" charset="0"/>
              </a:rPr>
              <a:t>Инвестиционный рынок </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характеризуется такими основными элементами, как инвестиционный спрос и предложение, конкуренция, цена, объем продаж.</a:t>
            </a:r>
            <a:endParaRPr lang="ru-RU"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3728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763A260-3429-4122-80F9-7C51BC90FF69}"/>
              </a:ext>
            </a:extLst>
          </p:cNvPr>
          <p:cNvSpPr/>
          <p:nvPr/>
        </p:nvSpPr>
        <p:spPr>
          <a:xfrm>
            <a:off x="1298712" y="115482"/>
            <a:ext cx="9594575" cy="733599"/>
          </a:xfrm>
          <a:prstGeom prst="rect">
            <a:avLst/>
          </a:prstGeom>
        </p:spPr>
        <p:txBody>
          <a:bodyPr wrap="square">
            <a:spAutoFit/>
          </a:bodyPr>
          <a:lstStyle/>
          <a:p>
            <a:pPr lvl="0">
              <a:lnSpc>
                <a:spcPct val="145000"/>
              </a:lnSpc>
              <a:spcAft>
                <a:spcPts val="800"/>
              </a:spcAft>
            </a:pPr>
            <a:r>
              <a:rPr lang="en-US" sz="3200" b="1"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2. </a:t>
            </a:r>
            <a:r>
              <a:rPr lang="ru-RU" sz="3200" b="1"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Финансовые и инвестиционные институты</a:t>
            </a:r>
            <a:endParaRPr lang="ru-RU" sz="32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1A60A55B-A756-416D-9830-DE6ACC9E2C21}"/>
              </a:ext>
            </a:extLst>
          </p:cNvPr>
          <p:cNvSpPr/>
          <p:nvPr/>
        </p:nvSpPr>
        <p:spPr>
          <a:xfrm>
            <a:off x="1265581" y="1480931"/>
            <a:ext cx="9660835" cy="1948069"/>
          </a:xfrm>
          <a:prstGeom prst="rect">
            <a:avLst/>
          </a:prstGeom>
          <a:scene3d>
            <a:camera prst="orthographicFront"/>
            <a:lightRig rig="threePt" dir="t"/>
          </a:scene3d>
          <a:sp3d>
            <a:bevelT/>
          </a:sp3d>
        </p:spPr>
        <p:style>
          <a:lnRef idx="2">
            <a:schemeClr val="accent6"/>
          </a:lnRef>
          <a:fillRef idx="1">
            <a:schemeClr val="lt1"/>
          </a:fillRef>
          <a:effectRef idx="0">
            <a:schemeClr val="accent6"/>
          </a:effectRef>
          <a:fontRef idx="minor">
            <a:schemeClr val="dk1"/>
          </a:fontRef>
        </p:style>
        <p:txBody>
          <a:bodyPr rtlCol="0" anchor="ctr"/>
          <a:lstStyle/>
          <a:p>
            <a:pPr marL="457200" indent="450215" algn="just">
              <a:lnSpc>
                <a:spcPct val="145000"/>
              </a:lnSpc>
              <a:spcAft>
                <a:spcPts val="800"/>
              </a:spcAft>
            </a:pPr>
            <a:r>
              <a:rPr lang="ru-RU" sz="2000" b="1" i="1" dirty="0">
                <a:latin typeface="Times New Roman" panose="02020603050405020304" pitchFamily="18" charset="0"/>
                <a:ea typeface="Calibri" panose="020F0502020204030204" pitchFamily="34" charset="0"/>
                <a:cs typeface="Times New Roman" panose="02020603050405020304" pitchFamily="18" charset="0"/>
              </a:rPr>
              <a:t>Финансовые институты - </a:t>
            </a:r>
            <a:r>
              <a:rPr lang="ru-RU" sz="2000" dirty="0">
                <a:latin typeface="Times New Roman" panose="02020603050405020304" pitchFamily="18" charset="0"/>
                <a:ea typeface="Calibri" panose="020F0502020204030204" pitchFamily="34" charset="0"/>
                <a:cs typeface="Times New Roman" panose="02020603050405020304" pitchFamily="18" charset="0"/>
              </a:rPr>
              <a:t>профессиональные участники финансового рынка, занимающиеся операциями по передаче денег, кредитованию, инвестированию и заимствованию денежных средств с помощью различных финансовых инструментов.</a:t>
            </a:r>
            <a:endParaRPr lang="ru-RU"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1586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28B448F-F3D7-4D1B-8C1E-F39E5FFFC44E}"/>
              </a:ext>
            </a:extLst>
          </p:cNvPr>
          <p:cNvSpPr/>
          <p:nvPr/>
        </p:nvSpPr>
        <p:spPr>
          <a:xfrm>
            <a:off x="1081377" y="259269"/>
            <a:ext cx="10288988" cy="461665"/>
          </a:xfrm>
          <a:prstGeom prst="rect">
            <a:avLst/>
          </a:prstGeom>
        </p:spPr>
        <p:txBody>
          <a:bodyPr wrap="square">
            <a:spAutoFit/>
          </a:bodyPr>
          <a:lstStyle/>
          <a:p>
            <a:r>
              <a:rPr lang="ru-RU" sz="2400" dirty="0">
                <a:latin typeface="Times New Roman" panose="02020603050405020304" pitchFamily="18" charset="0"/>
                <a:cs typeface="Times New Roman" panose="02020603050405020304" pitchFamily="18" charset="0"/>
              </a:rPr>
              <a:t>В наиболее общем виде финансовые институты включают следующие виды:</a:t>
            </a:r>
          </a:p>
        </p:txBody>
      </p:sp>
      <p:sp>
        <p:nvSpPr>
          <p:cNvPr id="3" name="Прямоугольник 2">
            <a:extLst>
              <a:ext uri="{FF2B5EF4-FFF2-40B4-BE49-F238E27FC236}">
                <a16:creationId xmlns:a16="http://schemas.microsoft.com/office/drawing/2014/main" id="{050BAE58-AB61-43CE-9BEF-0A7C69BE4376}"/>
              </a:ext>
            </a:extLst>
          </p:cNvPr>
          <p:cNvSpPr/>
          <p:nvPr/>
        </p:nvSpPr>
        <p:spPr>
          <a:xfrm>
            <a:off x="662609" y="617567"/>
            <a:ext cx="10288988" cy="3786486"/>
          </a:xfrm>
          <a:prstGeom prst="rect">
            <a:avLst/>
          </a:prstGeom>
        </p:spPr>
        <p:txBody>
          <a:bodyPr wrap="square">
            <a:spAutoFit/>
          </a:bodyPr>
          <a:lstStyle/>
          <a:p>
            <a:pPr lvl="1" algn="just">
              <a:lnSpc>
                <a:spcPct val="145000"/>
              </a:lnSpc>
              <a:buClr>
                <a:srgbClr val="231F20"/>
              </a:buClr>
              <a:buSzPts val="1200"/>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i="1" dirty="0">
                <a:latin typeface="Times New Roman" panose="02020603050405020304" pitchFamily="18" charset="0"/>
                <a:ea typeface="Times New Roman" panose="02020603050405020304" pitchFamily="18" charset="0"/>
                <a:cs typeface="Times New Roman" panose="02020603050405020304" pitchFamily="18" charset="0"/>
              </a:rPr>
              <a:t>коммерческие банки </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(универсальные и специализированные);</a:t>
            </a:r>
            <a:endParaRPr lang="ru-RU" sz="2400" dirty="0">
              <a:latin typeface="Calibri" panose="020F0502020204030204" pitchFamily="34" charset="0"/>
              <a:ea typeface="Times New Roman" panose="02020603050405020304" pitchFamily="18" charset="0"/>
              <a:cs typeface="Times New Roman" panose="02020603050405020304" pitchFamily="18" charset="0"/>
            </a:endParaRPr>
          </a:p>
          <a:p>
            <a:pPr lvl="1" algn="just">
              <a:lnSpc>
                <a:spcPct val="145000"/>
              </a:lnSpc>
              <a:buClr>
                <a:srgbClr val="231F20"/>
              </a:buClr>
              <a:buSzPts val="1200"/>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i="1" dirty="0">
                <a:latin typeface="Times New Roman" panose="02020603050405020304" pitchFamily="18" charset="0"/>
                <a:ea typeface="Times New Roman" panose="02020603050405020304" pitchFamily="18" charset="0"/>
                <a:cs typeface="Times New Roman" panose="02020603050405020304" pitchFamily="18" charset="0"/>
              </a:rPr>
              <a:t>небанковские кредитно-финансовые институты </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(финансовые и страховые компании, пенсионные фонды, ломбарды, кредитные союзы и товарищества);</a:t>
            </a:r>
            <a:endParaRPr lang="ru-RU" sz="2400" dirty="0">
              <a:latin typeface="Calibri" panose="020F0502020204030204" pitchFamily="34" charset="0"/>
              <a:ea typeface="Times New Roman" panose="02020603050405020304" pitchFamily="18" charset="0"/>
              <a:cs typeface="Times New Roman" panose="02020603050405020304" pitchFamily="18" charset="0"/>
            </a:endParaRPr>
          </a:p>
          <a:p>
            <a:pPr lvl="1" algn="just">
              <a:lnSpc>
                <a:spcPct val="145000"/>
              </a:lnSpc>
              <a:spcAft>
                <a:spcPts val="800"/>
              </a:spcAft>
              <a:buClr>
                <a:srgbClr val="231F20"/>
              </a:buClr>
              <a:buSzPts val="1200"/>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i="1" dirty="0">
                <a:latin typeface="Times New Roman" panose="02020603050405020304" pitchFamily="18" charset="0"/>
                <a:ea typeface="Times New Roman" panose="02020603050405020304" pitchFamily="18" charset="0"/>
                <a:cs typeface="Times New Roman" panose="02020603050405020304" pitchFamily="18" charset="0"/>
              </a:rPr>
              <a:t>инвестиционные институты </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(инвестиционные компании и фонды, фондовые биржи, финансовые брокеры, дилеры, инвестиционные консультанты и пр.).</a:t>
            </a:r>
            <a:endParaRPr lang="ru-RU"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AC761B5C-AF8F-42BF-A692-84203DFD4B23}"/>
              </a:ext>
            </a:extLst>
          </p:cNvPr>
          <p:cNvSpPr/>
          <p:nvPr/>
        </p:nvSpPr>
        <p:spPr>
          <a:xfrm>
            <a:off x="592373" y="4320543"/>
            <a:ext cx="10429460" cy="2278188"/>
          </a:xfrm>
          <a:prstGeom prst="rect">
            <a:avLst/>
          </a:prstGeom>
        </p:spPr>
        <p:txBody>
          <a:bodyPr wrap="square">
            <a:spAutoFit/>
          </a:bodyPr>
          <a:lstStyle/>
          <a:p>
            <a:pPr marL="457200" indent="450215" algn="just">
              <a:lnSpc>
                <a:spcPct val="145000"/>
              </a:lnSpc>
              <a:spcAft>
                <a:spcPts val="800"/>
              </a:spcAft>
            </a:pPr>
            <a:r>
              <a:rPr lang="ru-RU" sz="2000" i="1" dirty="0">
                <a:latin typeface="Times New Roman" panose="02020603050405020304" pitchFamily="18" charset="0"/>
                <a:ea typeface="Calibri" panose="020F0502020204030204" pitchFamily="34" charset="0"/>
                <a:cs typeface="Times New Roman" panose="02020603050405020304" pitchFamily="18" charset="0"/>
              </a:rPr>
              <a:t>Общей функцией </a:t>
            </a:r>
            <a:r>
              <a:rPr lang="ru-RU" sz="2000" dirty="0">
                <a:latin typeface="Times New Roman" panose="02020603050405020304" pitchFamily="18" charset="0"/>
                <a:ea typeface="Calibri" panose="020F0502020204030204" pitchFamily="34" charset="0"/>
                <a:cs typeface="Times New Roman" panose="02020603050405020304" pitchFamily="18" charset="0"/>
              </a:rPr>
              <a:t>для всех групп инвесторов является аккумулирование временно свободных денежных средств (государства, фирм, населения) с последующим вложением их в экономику. Вместе с тем каждый из них обладает собственной спецификой как в осуществлении присущих ему функций, так и в механизме аккумуляции инвестиционных ресурсов и их дальнейшем размещении.</a:t>
            </a:r>
            <a:endParaRPr lang="ru-RU"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7521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7293642-BC55-427B-92FB-651FD66C54D0}"/>
              </a:ext>
            </a:extLst>
          </p:cNvPr>
          <p:cNvSpPr/>
          <p:nvPr/>
        </p:nvSpPr>
        <p:spPr>
          <a:xfrm>
            <a:off x="1595322" y="144018"/>
            <a:ext cx="2668679" cy="400110"/>
          </a:xfrm>
          <a:prstGeom prst="rect">
            <a:avLst/>
          </a:prstGeom>
        </p:spPr>
        <p:txBody>
          <a:bodyPr wrap="none">
            <a:spAutoFit/>
          </a:bodyPr>
          <a:lstStyle/>
          <a:p>
            <a:r>
              <a:rPr lang="ru-RU" sz="2000" b="1" i="1" dirty="0">
                <a:latin typeface="Times New Roman" panose="02020603050405020304" pitchFamily="18" charset="0"/>
                <a:ea typeface="Calibri" panose="020F0502020204030204" pitchFamily="34" charset="0"/>
              </a:rPr>
              <a:t>Коммерческие банки</a:t>
            </a:r>
            <a:r>
              <a:rPr lang="ru-RU" sz="2000" dirty="0">
                <a:latin typeface="Times New Roman" panose="02020603050405020304" pitchFamily="18" charset="0"/>
                <a:ea typeface="Calibri" panose="020F0502020204030204" pitchFamily="34" charset="0"/>
              </a:rPr>
              <a:t>. </a:t>
            </a:r>
            <a:endParaRPr lang="ru-RU" sz="2000" dirty="0"/>
          </a:p>
        </p:txBody>
      </p:sp>
      <p:sp>
        <p:nvSpPr>
          <p:cNvPr id="3" name="Прямоугольник 2">
            <a:extLst>
              <a:ext uri="{FF2B5EF4-FFF2-40B4-BE49-F238E27FC236}">
                <a16:creationId xmlns:a16="http://schemas.microsoft.com/office/drawing/2014/main" id="{6079BA6D-BA6E-4849-890C-B354BDC0535F}"/>
              </a:ext>
            </a:extLst>
          </p:cNvPr>
          <p:cNvSpPr/>
          <p:nvPr/>
        </p:nvSpPr>
        <p:spPr>
          <a:xfrm>
            <a:off x="1124989" y="534457"/>
            <a:ext cx="9942021" cy="2951064"/>
          </a:xfrm>
          <a:prstGeom prst="rect">
            <a:avLst/>
          </a:prstGeom>
        </p:spPr>
        <p:txBody>
          <a:bodyPr wrap="square">
            <a:spAutoFit/>
          </a:bodyPr>
          <a:lstStyle/>
          <a:p>
            <a:pPr indent="457200" algn="just">
              <a:lnSpc>
                <a:spcPct val="150000"/>
              </a:lnSpc>
            </a:pPr>
            <a:r>
              <a:rPr lang="ru-RU" dirty="0">
                <a:latin typeface="Times New Roman" panose="02020603050405020304" pitchFamily="18" charset="0"/>
                <a:cs typeface="Times New Roman" panose="02020603050405020304" pitchFamily="18" charset="0"/>
              </a:rPr>
              <a:t>Значительный инвестиционный потенциал концентрируется в учреждениях банковской системы, которые в отличие от многих других посреднических институтов обладают исключительными возможностями использования трансакционных денежных средств и кредитной эмиссии. Аккумулируя временно высвобождающиеся финансовые ресурсы, банки направляют их по каналам кредитной системы прежде всего в ключевые, наиболее динамично развивающиеся секторы и отрасли, способствуя тем самым осуществлению структурной перестройки экономики. Банковская система является важным источником удовлетворения инвестиционного спроса.</a:t>
            </a:r>
          </a:p>
        </p:txBody>
      </p:sp>
      <p:sp>
        <p:nvSpPr>
          <p:cNvPr id="4" name="Прямоугольник 3">
            <a:extLst>
              <a:ext uri="{FF2B5EF4-FFF2-40B4-BE49-F238E27FC236}">
                <a16:creationId xmlns:a16="http://schemas.microsoft.com/office/drawing/2014/main" id="{94CF4CF8-8B10-4BE2-A794-A219C58F7165}"/>
              </a:ext>
            </a:extLst>
          </p:cNvPr>
          <p:cNvSpPr/>
          <p:nvPr/>
        </p:nvSpPr>
        <p:spPr>
          <a:xfrm>
            <a:off x="1124989" y="3506628"/>
            <a:ext cx="10173814" cy="1288751"/>
          </a:xfrm>
          <a:prstGeom prst="rect">
            <a:avLst/>
          </a:prstGeom>
        </p:spPr>
        <p:txBody>
          <a:bodyPr wrap="square">
            <a:spAutoFit/>
          </a:bodyPr>
          <a:lstStyle/>
          <a:p>
            <a:pPr>
              <a:lnSpc>
                <a:spcPct val="150000"/>
              </a:lnSpc>
            </a:pPr>
            <a:r>
              <a:rPr lang="en-US" dirty="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Базовой основой банковской системы являются </a:t>
            </a:r>
            <a:r>
              <a:rPr lang="ru-RU" b="1" i="1" dirty="0">
                <a:latin typeface="Times New Roman" panose="02020603050405020304" pitchFamily="18" charset="0"/>
                <a:ea typeface="Calibri" panose="020F0502020204030204" pitchFamily="34" charset="0"/>
              </a:rPr>
              <a:t>универсальные коммерческие банки</a:t>
            </a:r>
            <a:r>
              <a:rPr lang="ru-RU" i="1" dirty="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являющиеся многофункциональными учреждениями, оперирующими в различных секторах финансового рынка. </a:t>
            </a:r>
            <a:endParaRPr lang="ru-RU" dirty="0"/>
          </a:p>
        </p:txBody>
      </p:sp>
      <p:sp>
        <p:nvSpPr>
          <p:cNvPr id="5" name="Прямоугольник 4">
            <a:extLst>
              <a:ext uri="{FF2B5EF4-FFF2-40B4-BE49-F238E27FC236}">
                <a16:creationId xmlns:a16="http://schemas.microsoft.com/office/drawing/2014/main" id="{14B63DA3-DC44-4C35-8A12-7FA2317DEEEB}"/>
              </a:ext>
            </a:extLst>
          </p:cNvPr>
          <p:cNvSpPr/>
          <p:nvPr/>
        </p:nvSpPr>
        <p:spPr>
          <a:xfrm>
            <a:off x="1124989" y="4946602"/>
            <a:ext cx="10086350" cy="1477328"/>
          </a:xfrm>
          <a:prstGeom prst="rect">
            <a:avLst/>
          </a:prstGeom>
        </p:spPr>
        <p:txBody>
          <a:bodyPr wrap="square">
            <a:spAutoFit/>
          </a:bodyPr>
          <a:lstStyle/>
          <a:p>
            <a:pPr indent="457200" algn="just"/>
            <a:r>
              <a:rPr lang="ru-RU" b="1" i="1" dirty="0">
                <a:latin typeface="Times New Roman" panose="02020603050405020304" pitchFamily="18" charset="0"/>
                <a:ea typeface="Calibri" panose="020F0502020204030204" pitchFamily="34" charset="0"/>
              </a:rPr>
              <a:t>Универсальный банк </a:t>
            </a:r>
            <a:r>
              <a:rPr lang="ru-RU" dirty="0">
                <a:latin typeface="Times New Roman" panose="02020603050405020304" pitchFamily="18" charset="0"/>
                <a:ea typeface="Calibri" panose="020F0502020204030204" pitchFamily="34" charset="0"/>
              </a:rPr>
              <a:t>- кредитное учреждение, обслуживающее всех клиентов и осуществляющее все виды банковских операций и услуг: депозитные, кредитные, фондовые, расчетные, кроме эмиссии банкнот. Универсальные банки являются более устойчивыми, чем специализированные, благодаря диверсификации средств. В настоящее время четко проявляется тенденция к универсализации банков. </a:t>
            </a:r>
            <a:endParaRPr lang="ru-RU" dirty="0"/>
          </a:p>
        </p:txBody>
      </p:sp>
    </p:spTree>
    <p:extLst>
      <p:ext uri="{BB962C8B-B14F-4D97-AF65-F5344CB8AC3E}">
        <p14:creationId xmlns:p14="http://schemas.microsoft.com/office/powerpoint/2010/main" val="31590806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E1FC9AF-2D46-4D7D-8A97-2257B782CAB9}"/>
              </a:ext>
            </a:extLst>
          </p:cNvPr>
          <p:cNvSpPr/>
          <p:nvPr/>
        </p:nvSpPr>
        <p:spPr>
          <a:xfrm>
            <a:off x="169973" y="165417"/>
            <a:ext cx="6381555" cy="453009"/>
          </a:xfrm>
          <a:prstGeom prst="rect">
            <a:avLst/>
          </a:prstGeom>
        </p:spPr>
        <p:txBody>
          <a:bodyPr wrap="none">
            <a:spAutoFit/>
          </a:bodyPr>
          <a:lstStyle/>
          <a:p>
            <a:pPr marL="457200" indent="450215" algn="just">
              <a:lnSpc>
                <a:spcPct val="145000"/>
              </a:lnSpc>
              <a:spcAft>
                <a:spcPts val="800"/>
              </a:spcAft>
            </a:pPr>
            <a:r>
              <a:rPr lang="ru-RU" i="1" dirty="0">
                <a:latin typeface="Times New Roman" panose="02020603050405020304" pitchFamily="18" charset="0"/>
                <a:ea typeface="Calibri" panose="020F0502020204030204" pitchFamily="34" charset="0"/>
                <a:cs typeface="Times New Roman" panose="02020603050405020304" pitchFamily="18" charset="0"/>
              </a:rPr>
              <a:t>Универсальный банк </a:t>
            </a:r>
            <a:r>
              <a:rPr lang="ru-RU" dirty="0">
                <a:latin typeface="Times New Roman" panose="02020603050405020304" pitchFamily="18" charset="0"/>
                <a:ea typeface="Calibri" panose="020F0502020204030204" pitchFamily="34" charset="0"/>
                <a:cs typeface="Times New Roman" panose="02020603050405020304" pitchFamily="18" charset="0"/>
              </a:rPr>
              <a:t>имеет следующие </a:t>
            </a:r>
            <a:r>
              <a:rPr lang="ru-RU" b="1" i="1" dirty="0">
                <a:latin typeface="Times New Roman" panose="02020603050405020304" pitchFamily="18" charset="0"/>
                <a:ea typeface="Calibri" panose="020F0502020204030204" pitchFamily="34" charset="0"/>
                <a:cs typeface="Times New Roman" panose="02020603050405020304" pitchFamily="18" charset="0"/>
              </a:rPr>
              <a:t>особенности</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334E9303-CBC7-450F-8DEA-3B09EC32ABA0}"/>
              </a:ext>
            </a:extLst>
          </p:cNvPr>
          <p:cNvSpPr/>
          <p:nvPr/>
        </p:nvSpPr>
        <p:spPr>
          <a:xfrm>
            <a:off x="1227152" y="618426"/>
            <a:ext cx="9952382" cy="2059603"/>
          </a:xfrm>
          <a:prstGeom prst="rect">
            <a:avLst/>
          </a:prstGeom>
        </p:spPr>
        <p:txBody>
          <a:bodyPr wrap="square">
            <a:spAutoFit/>
          </a:bodyPr>
          <a:lstStyle/>
          <a:p>
            <a:pPr marL="342900" lvl="0" indent="-342900" algn="just">
              <a:lnSpc>
                <a:spcPct val="145000"/>
              </a:lnSpc>
              <a:buClr>
                <a:srgbClr val="231F20"/>
              </a:buClr>
              <a:buSzPts val="1200"/>
              <a:buFont typeface="Times New Roman" panose="02020603050405020304" pitchFamily="18"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выполняет широкий круг банковских операций;</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45000"/>
              </a:lnSpc>
              <a:buClr>
                <a:srgbClr val="231F20"/>
              </a:buClr>
              <a:buSzPts val="1200"/>
              <a:buFont typeface="Times New Roman" panose="02020603050405020304" pitchFamily="18"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кредитует различные виды экономической деятельности, отраслей народного хозяйства;</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45000"/>
              </a:lnSpc>
              <a:buClr>
                <a:srgbClr val="231F20"/>
              </a:buClr>
              <a:buSzPts val="1200"/>
              <a:buFont typeface="Times New Roman" panose="02020603050405020304" pitchFamily="18"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клиентами банка являются как физические, так и юридические лица;</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45000"/>
              </a:lnSpc>
              <a:spcAft>
                <a:spcPts val="800"/>
              </a:spcAft>
              <a:buClr>
                <a:srgbClr val="231F20"/>
              </a:buClr>
              <a:buSzPts val="1200"/>
              <a:buFont typeface="Times New Roman" panose="02020603050405020304" pitchFamily="18" charset="0"/>
              <a:buChar char="•"/>
            </a:pPr>
            <a:r>
              <a:rPr lang="ru-RU" dirty="0">
                <a:latin typeface="Times New Roman" panose="02020603050405020304" pitchFamily="18" charset="0"/>
                <a:ea typeface="Times New Roman" panose="02020603050405020304" pitchFamily="18" charset="0"/>
                <a:cs typeface="Times New Roman" panose="02020603050405020304" pitchFamily="18" charset="0"/>
              </a:rPr>
              <a:t>осуществляет свою деятельность, как правило, в различных регионах страны, имеет филиалы, в том числе и зарубежные.</a:t>
            </a:r>
            <a:endParaRPr lang="ru-RU"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49BB5B47-80E4-4A8D-81D8-3BC02B7CA502}"/>
              </a:ext>
            </a:extLst>
          </p:cNvPr>
          <p:cNvSpPr/>
          <p:nvPr/>
        </p:nvSpPr>
        <p:spPr>
          <a:xfrm>
            <a:off x="662608" y="2678029"/>
            <a:ext cx="10580535" cy="1256306"/>
          </a:xfrm>
          <a:prstGeom prst="rect">
            <a:avLst/>
          </a:prstGeom>
        </p:spPr>
        <p:txBody>
          <a:bodyPr wrap="squar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Таким образом, деятельность универсального банка не ограничена видами экономической деятельности, отраслями и регионами экономики страны, составом потребителей услуг, а также количественно.</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C5E354D4-9722-4377-91FD-5406B73DE82F}"/>
              </a:ext>
            </a:extLst>
          </p:cNvPr>
          <p:cNvSpPr/>
          <p:nvPr/>
        </p:nvSpPr>
        <p:spPr>
          <a:xfrm>
            <a:off x="1155590" y="4228014"/>
            <a:ext cx="10023944" cy="2119747"/>
          </a:xfrm>
          <a:prstGeom prst="rect">
            <a:avLst/>
          </a:prstGeom>
        </p:spPr>
        <p:txBody>
          <a:bodyPr wrap="square">
            <a:spAutoFit/>
          </a:bodyPr>
          <a:lstStyle/>
          <a:p>
            <a:pPr algn="just">
              <a:lnSpc>
                <a:spcPct val="150000"/>
              </a:lnSpc>
            </a:pPr>
            <a:r>
              <a:rPr lang="en-US" dirty="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Вместе с тем развитие тенденции к специализации банковских услуг привело к выделению специализированных банков. </a:t>
            </a:r>
            <a:endParaRPr lang="en-US" dirty="0">
              <a:latin typeface="Times New Roman" panose="02020603050405020304" pitchFamily="18" charset="0"/>
              <a:ea typeface="Calibri" panose="020F0502020204030204" pitchFamily="34" charset="0"/>
            </a:endParaRPr>
          </a:p>
          <a:p>
            <a:pPr algn="just">
              <a:lnSpc>
                <a:spcPct val="150000"/>
              </a:lnSpc>
            </a:pPr>
            <a:r>
              <a:rPr lang="en-US" b="1" i="1" dirty="0">
                <a:latin typeface="Times New Roman" panose="02020603050405020304" pitchFamily="18" charset="0"/>
                <a:ea typeface="Calibri" panose="020F0502020204030204" pitchFamily="34" charset="0"/>
              </a:rPr>
              <a:t>	</a:t>
            </a:r>
            <a:r>
              <a:rPr lang="ru-RU" b="1" i="1" dirty="0">
                <a:latin typeface="Times New Roman" panose="02020603050405020304" pitchFamily="18" charset="0"/>
                <a:ea typeface="Calibri" panose="020F0502020204030204" pitchFamily="34" charset="0"/>
              </a:rPr>
              <a:t>Специализированный банк </a:t>
            </a:r>
            <a:r>
              <a:rPr lang="ru-RU" dirty="0">
                <a:latin typeface="Times New Roman" panose="02020603050405020304" pitchFamily="18" charset="0"/>
                <a:ea typeface="Calibri" panose="020F0502020204030204" pitchFamily="34" charset="0"/>
              </a:rPr>
              <a:t>- кредитное учреждение</a:t>
            </a:r>
            <a:r>
              <a:rPr lang="en-US" dirty="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специализирующееся в определенной области банковской деятельности, т. е. осуществляющее только определенные виды операций или обслуживающее определенную категорию потребителей банковских услуг. </a:t>
            </a:r>
            <a:endParaRPr lang="ru-RU" dirty="0"/>
          </a:p>
        </p:txBody>
      </p:sp>
    </p:spTree>
    <p:extLst>
      <p:ext uri="{BB962C8B-B14F-4D97-AF65-F5344CB8AC3E}">
        <p14:creationId xmlns:p14="http://schemas.microsoft.com/office/powerpoint/2010/main" val="1267336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2EC637B-10C8-4CFE-97C4-01EA1E0138D5}"/>
              </a:ext>
            </a:extLst>
          </p:cNvPr>
          <p:cNvSpPr/>
          <p:nvPr/>
        </p:nvSpPr>
        <p:spPr>
          <a:xfrm>
            <a:off x="699715" y="92079"/>
            <a:ext cx="6806316" cy="453009"/>
          </a:xfrm>
          <a:prstGeom prst="rect">
            <a:avLst/>
          </a:prstGeom>
        </p:spPr>
        <p:txBody>
          <a:bodyPr wrap="squar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В свою очередь он имеет следующие </a:t>
            </a:r>
            <a:r>
              <a:rPr lang="ru-RU" b="1" i="1" dirty="0">
                <a:latin typeface="Times New Roman" panose="02020603050405020304" pitchFamily="18" charset="0"/>
                <a:ea typeface="Calibri" panose="020F0502020204030204" pitchFamily="34" charset="0"/>
                <a:cs typeface="Times New Roman" panose="02020603050405020304" pitchFamily="18" charset="0"/>
              </a:rPr>
              <a:t>особенности</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7EC98162-8D15-4859-A1C3-9D8A958E2DDF}"/>
              </a:ext>
            </a:extLst>
          </p:cNvPr>
          <p:cNvSpPr/>
          <p:nvPr/>
        </p:nvSpPr>
        <p:spPr>
          <a:xfrm>
            <a:off x="1112360" y="578669"/>
            <a:ext cx="9629852" cy="2059603"/>
          </a:xfrm>
          <a:prstGeom prst="rect">
            <a:avLst/>
          </a:prstGeom>
        </p:spPr>
        <p:txBody>
          <a:bodyPr wrap="square">
            <a:spAutoFit/>
          </a:bodyPr>
          <a:lstStyle/>
          <a:p>
            <a:pPr lvl="0" algn="just">
              <a:lnSpc>
                <a:spcPct val="145000"/>
              </a:lnSpc>
              <a:buClr>
                <a:srgbClr val="231F20"/>
              </a:buClr>
              <a:buSzPts val="1200"/>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выполнение ограниченного круга банковских операций;</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45000"/>
              </a:lnSpc>
              <a:buClr>
                <a:srgbClr val="231F20"/>
              </a:buClr>
              <a:buSzPts val="1200"/>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кредитование конкретного вида экономической деятельности, отрасли народного хозяйства или группы предприятий;</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45000"/>
              </a:lnSpc>
              <a:buClr>
                <a:srgbClr val="231F20"/>
              </a:buClr>
              <a:buSzPts val="1200"/>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ограниченный круг клиентов банка (например, может обслуживать только физических лиц);</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45000"/>
              </a:lnSpc>
              <a:spcAft>
                <a:spcPts val="800"/>
              </a:spcAft>
              <a:buClr>
                <a:srgbClr val="231F20"/>
              </a:buClr>
              <a:buSzPts val="1200"/>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локальный характер деятельности банка, ограниченный пределами определенной территории.</a:t>
            </a:r>
            <a:endParaRPr lang="ru-RU"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A03839CC-2663-4DAC-9E78-A0DF415FF409}"/>
              </a:ext>
            </a:extLst>
          </p:cNvPr>
          <p:cNvSpPr/>
          <p:nvPr/>
        </p:nvSpPr>
        <p:spPr>
          <a:xfrm>
            <a:off x="699715" y="2800847"/>
            <a:ext cx="10448014" cy="1256306"/>
          </a:xfrm>
          <a:prstGeom prst="rect">
            <a:avLst/>
          </a:prstGeom>
        </p:spPr>
        <p:txBody>
          <a:bodyPr wrap="squar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В современных условиях банки очень часто приобретают черты как специализированного, так и универсального кредитного учреждения. Так, крупные </a:t>
            </a:r>
            <a:r>
              <a:rPr lang="ru-RU" b="1" i="1" dirty="0">
                <a:latin typeface="Times New Roman" panose="02020603050405020304" pitchFamily="18" charset="0"/>
                <a:ea typeface="Calibri" panose="020F0502020204030204" pitchFamily="34" charset="0"/>
                <a:cs typeface="Times New Roman" panose="02020603050405020304" pitchFamily="18" charset="0"/>
              </a:rPr>
              <a:t>специализированные ипотечные банки </a:t>
            </a:r>
            <a:r>
              <a:rPr lang="ru-RU" dirty="0">
                <a:latin typeface="Times New Roman" panose="02020603050405020304" pitchFamily="18" charset="0"/>
                <a:ea typeface="Calibri" panose="020F0502020204030204" pitchFamily="34" charset="0"/>
                <a:cs typeface="Times New Roman" panose="02020603050405020304" pitchFamily="18" charset="0"/>
              </a:rPr>
              <a:t>могут предоставлять различные услуги своим клиентам и иметь филиалы за рубежом.</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9137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ED19807-D4A3-4E56-9BEE-B070E28D2F73}"/>
              </a:ext>
            </a:extLst>
          </p:cNvPr>
          <p:cNvSpPr/>
          <p:nvPr/>
        </p:nvSpPr>
        <p:spPr>
          <a:xfrm>
            <a:off x="699715" y="258395"/>
            <a:ext cx="10440062" cy="5272790"/>
          </a:xfrm>
          <a:prstGeom prst="rect">
            <a:avLst/>
          </a:prstGeom>
        </p:spPr>
        <p:txBody>
          <a:bodyPr wrap="square">
            <a:spAutoFit/>
          </a:bodyPr>
          <a:lstStyle/>
          <a:p>
            <a:pPr marL="457200" indent="450215" algn="just">
              <a:lnSpc>
                <a:spcPct val="145000"/>
              </a:lnSpc>
              <a:spcAft>
                <a:spcPts val="800"/>
              </a:spcAft>
            </a:pPr>
            <a:r>
              <a:rPr lang="ru-RU" b="1" i="1" dirty="0">
                <a:latin typeface="Times New Roman" panose="02020603050405020304" pitchFamily="18" charset="0"/>
                <a:ea typeface="Calibri" panose="020F0502020204030204" pitchFamily="34" charset="0"/>
                <a:cs typeface="Times New Roman" panose="02020603050405020304" pitchFamily="18" charset="0"/>
              </a:rPr>
              <a:t>Ипотечные банки </a:t>
            </a:r>
            <a:r>
              <a:rPr lang="ru-RU" dirty="0">
                <a:latin typeface="Times New Roman" panose="02020603050405020304" pitchFamily="18" charset="0"/>
                <a:ea typeface="Calibri" panose="020F0502020204030204" pitchFamily="34" charset="0"/>
                <a:cs typeface="Times New Roman" panose="02020603050405020304" pitchFamily="18" charset="0"/>
              </a:rPr>
              <a:t>являются специфическим инвестиционным институтом, осуществляют кредитные операции по привлечению и размещению средств на долгосрочной основе под залог либо на приобретение недвижимого имущества - земли и строений. Наряду с основной деятельностью ипотечные банки могут заниматься вложением средств в ценные бумаги, выдачей ссуд под залог ценных бумаг, другими финансовыми услугами. Источником денежных средств выступают вклады клиентов и собственный капитал банка. Ресурсы ипотечных банков в существенной степени формируются за счет средств, привлеченных от выпуска ипотечных облигаций, закладных листов. Эти долговые обязательства являются надежными ценными бумагами с твердыми процентными ставками, они обеспечены совокупностью ипотечных кредитов, выданных банком. В зависимости от направлений кредитования ипотечные банки делятся на </a:t>
            </a:r>
            <a:r>
              <a:rPr lang="ru-RU" i="1" dirty="0">
                <a:latin typeface="Times New Roman" panose="02020603050405020304" pitchFamily="18" charset="0"/>
                <a:ea typeface="Calibri" panose="020F0502020204030204" pitchFamily="34" charset="0"/>
                <a:cs typeface="Times New Roman" panose="02020603050405020304" pitchFamily="18" charset="0"/>
              </a:rPr>
              <a:t>земельные банки</a:t>
            </a:r>
            <a:r>
              <a:rPr lang="ru-RU" dirty="0">
                <a:latin typeface="Times New Roman" panose="02020603050405020304" pitchFamily="18" charset="0"/>
                <a:ea typeface="Calibri" panose="020F0502020204030204" pitchFamily="34" charset="0"/>
                <a:cs typeface="Times New Roman" panose="02020603050405020304" pitchFamily="18" charset="0"/>
              </a:rPr>
              <a:t>, предоставляющие кредит под залог земли; </a:t>
            </a:r>
            <a:r>
              <a:rPr lang="ru-RU" i="1" dirty="0">
                <a:latin typeface="Times New Roman" panose="02020603050405020304" pitchFamily="18" charset="0"/>
                <a:ea typeface="Calibri" panose="020F0502020204030204" pitchFamily="34" charset="0"/>
                <a:cs typeface="Times New Roman" panose="02020603050405020304" pitchFamily="18" charset="0"/>
              </a:rPr>
              <a:t>мелиоративные</a:t>
            </a:r>
            <a:r>
              <a:rPr lang="ru-RU" dirty="0">
                <a:latin typeface="Times New Roman" panose="02020603050405020304" pitchFamily="18" charset="0"/>
                <a:ea typeface="Calibri" panose="020F0502020204030204" pitchFamily="34" charset="0"/>
                <a:cs typeface="Times New Roman" panose="02020603050405020304" pitchFamily="18" charset="0"/>
              </a:rPr>
              <a:t>, предоставляющие кредит под мелиоративные работы, и </a:t>
            </a:r>
            <a:r>
              <a:rPr lang="ru-RU" i="1" dirty="0">
                <a:latin typeface="Times New Roman" panose="02020603050405020304" pitchFamily="18" charset="0"/>
                <a:ea typeface="Calibri" panose="020F0502020204030204" pitchFamily="34" charset="0"/>
                <a:cs typeface="Times New Roman" panose="02020603050405020304" pitchFamily="18" charset="0"/>
              </a:rPr>
              <a:t>коммунальные банки</a:t>
            </a:r>
            <a:r>
              <a:rPr lang="ru-RU" dirty="0">
                <a:latin typeface="Times New Roman" panose="02020603050405020304" pitchFamily="18" charset="0"/>
                <a:ea typeface="Calibri" panose="020F0502020204030204" pitchFamily="34" charset="0"/>
                <a:cs typeface="Times New Roman" panose="02020603050405020304" pitchFamily="18" charset="0"/>
              </a:rPr>
              <a:t>, предоставляющие кредит под залог городской недвижимости.</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0061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238F781-542C-43C2-BC3E-B38069363317}"/>
              </a:ext>
            </a:extLst>
          </p:cNvPr>
          <p:cNvSpPr/>
          <p:nvPr/>
        </p:nvSpPr>
        <p:spPr>
          <a:xfrm>
            <a:off x="1099930" y="153088"/>
            <a:ext cx="10143214" cy="1288751"/>
          </a:xfrm>
          <a:prstGeom prst="rect">
            <a:avLst/>
          </a:prstGeom>
        </p:spPr>
        <p:txBody>
          <a:bodyPr wrap="square">
            <a:spAutoFit/>
          </a:bodyPr>
          <a:lstStyle/>
          <a:p>
            <a:pPr indent="457200" algn="just">
              <a:lnSpc>
                <a:spcPct val="150000"/>
              </a:lnSpc>
            </a:pPr>
            <a:r>
              <a:rPr lang="ru-RU" dirty="0">
                <a:latin typeface="Times New Roman" panose="02020603050405020304" pitchFamily="18" charset="0"/>
                <a:ea typeface="Calibri" panose="020F0502020204030204" pitchFamily="34" charset="0"/>
              </a:rPr>
              <a:t>Среди специализированных банков выделяют </a:t>
            </a:r>
            <a:r>
              <a:rPr lang="ru-RU" b="1" i="1" dirty="0">
                <a:latin typeface="Times New Roman" panose="02020603050405020304" pitchFamily="18" charset="0"/>
                <a:ea typeface="Calibri" panose="020F0502020204030204" pitchFamily="34" charset="0"/>
              </a:rPr>
              <a:t>инвестиционные банки</a:t>
            </a:r>
            <a:r>
              <a:rPr lang="ru-RU" dirty="0">
                <a:latin typeface="Times New Roman" panose="02020603050405020304" pitchFamily="18" charset="0"/>
                <a:ea typeface="Calibri" panose="020F0502020204030204" pitchFamily="34" charset="0"/>
              </a:rPr>
              <a:t>, осуществляющие инвестиционную политику посредством направления привлеченных средств на приобретение акций промышленных корпораций и кредитование малого и среднего бизнеса.</a:t>
            </a:r>
            <a:endParaRPr lang="ru-RU" dirty="0"/>
          </a:p>
        </p:txBody>
      </p:sp>
      <p:sp>
        <p:nvSpPr>
          <p:cNvPr id="3" name="Прямоугольник 2">
            <a:extLst>
              <a:ext uri="{FF2B5EF4-FFF2-40B4-BE49-F238E27FC236}">
                <a16:creationId xmlns:a16="http://schemas.microsoft.com/office/drawing/2014/main" id="{45D062CB-0B71-4ECD-9B54-903845D8AB5A}"/>
              </a:ext>
            </a:extLst>
          </p:cNvPr>
          <p:cNvSpPr/>
          <p:nvPr/>
        </p:nvSpPr>
        <p:spPr>
          <a:xfrm>
            <a:off x="1211247" y="1545731"/>
            <a:ext cx="10222727" cy="873252"/>
          </a:xfrm>
          <a:prstGeom prst="rect">
            <a:avLst/>
          </a:prstGeom>
        </p:spPr>
        <p:txBody>
          <a:bodyPr wrap="square">
            <a:spAutoFit/>
          </a:bodyPr>
          <a:lstStyle/>
          <a:p>
            <a:pPr>
              <a:lnSpc>
                <a:spcPct val="150000"/>
              </a:lnSpc>
            </a:pPr>
            <a:r>
              <a:rPr lang="en-US" i="1" dirty="0">
                <a:latin typeface="Times New Roman" panose="02020603050405020304" pitchFamily="18" charset="0"/>
                <a:ea typeface="Calibri" panose="020F0502020204030204" pitchFamily="34" charset="0"/>
              </a:rPr>
              <a:t>	</a:t>
            </a:r>
            <a:r>
              <a:rPr lang="ru-RU" i="1" dirty="0">
                <a:latin typeface="Times New Roman" panose="02020603050405020304" pitchFamily="18" charset="0"/>
                <a:ea typeface="Calibri" panose="020F0502020204030204" pitchFamily="34" charset="0"/>
              </a:rPr>
              <a:t>Главная функция </a:t>
            </a:r>
            <a:r>
              <a:rPr lang="ru-RU" dirty="0">
                <a:latin typeface="Times New Roman" panose="02020603050405020304" pitchFamily="18" charset="0"/>
                <a:ea typeface="Calibri" panose="020F0502020204030204" pitchFamily="34" charset="0"/>
              </a:rPr>
              <a:t>инвестиционного банка - размещение собственных и привлеченных средств в ценные бумаги. </a:t>
            </a:r>
            <a:endParaRPr lang="ru-RU" dirty="0"/>
          </a:p>
        </p:txBody>
      </p:sp>
      <p:sp>
        <p:nvSpPr>
          <p:cNvPr id="4" name="Прямоугольник 3">
            <a:extLst>
              <a:ext uri="{FF2B5EF4-FFF2-40B4-BE49-F238E27FC236}">
                <a16:creationId xmlns:a16="http://schemas.microsoft.com/office/drawing/2014/main" id="{1E05B3F6-8B76-4A31-AB6D-A78A2CE50554}"/>
              </a:ext>
            </a:extLst>
          </p:cNvPr>
          <p:cNvSpPr/>
          <p:nvPr/>
        </p:nvSpPr>
        <p:spPr>
          <a:xfrm>
            <a:off x="1099931" y="2522875"/>
            <a:ext cx="10143213" cy="2119747"/>
          </a:xfrm>
          <a:prstGeom prst="rect">
            <a:avLst/>
          </a:prstGeom>
        </p:spPr>
        <p:txBody>
          <a:bodyPr wrap="square">
            <a:spAutoFit/>
          </a:bodyPr>
          <a:lstStyle/>
          <a:p>
            <a:pPr>
              <a:lnSpc>
                <a:spcPct val="150000"/>
              </a:lnSpc>
            </a:pPr>
            <a:r>
              <a:rPr lang="en-US" b="1" i="1" dirty="0">
                <a:latin typeface="Times New Roman" panose="02020603050405020304" pitchFamily="18" charset="0"/>
                <a:ea typeface="Calibri" panose="020F0502020204030204" pitchFamily="34" charset="0"/>
              </a:rPr>
              <a:t>	</a:t>
            </a:r>
            <a:r>
              <a:rPr lang="ru-RU" b="1" i="1" dirty="0">
                <a:latin typeface="Times New Roman" panose="02020603050405020304" pitchFamily="18" charset="0"/>
                <a:ea typeface="Calibri" panose="020F0502020204030204" pitchFamily="34" charset="0"/>
              </a:rPr>
              <a:t>Особенностью </a:t>
            </a:r>
            <a:r>
              <a:rPr lang="ru-RU" dirty="0">
                <a:latin typeface="Times New Roman" panose="02020603050405020304" pitchFamily="18" charset="0"/>
                <a:ea typeface="Calibri" panose="020F0502020204030204" pitchFamily="34" charset="0"/>
              </a:rPr>
              <a:t>деятельности инвестиционных банков является их ориентация на мобилизацию долгосрочного капитала и предоставление его путем выпуска и размещения акций, облигаций, других ценных бумаг, долгосрочного кредитования, а так- же обслуживание и участие в эмиссионно-учредительской деятельности нефинансовых компаний (в отдельных странах банки, выполняющие аналогичные функции, имеют название торговых, деловых). </a:t>
            </a:r>
            <a:endParaRPr lang="ru-RU" dirty="0"/>
          </a:p>
        </p:txBody>
      </p:sp>
      <p:sp>
        <p:nvSpPr>
          <p:cNvPr id="5" name="Прямоугольник 4">
            <a:extLst>
              <a:ext uri="{FF2B5EF4-FFF2-40B4-BE49-F238E27FC236}">
                <a16:creationId xmlns:a16="http://schemas.microsoft.com/office/drawing/2014/main" id="{6BFA5590-8D4E-4867-8173-2CD089FCED0B}"/>
              </a:ext>
            </a:extLst>
          </p:cNvPr>
          <p:cNvSpPr/>
          <p:nvPr/>
        </p:nvSpPr>
        <p:spPr>
          <a:xfrm>
            <a:off x="654656" y="4842051"/>
            <a:ext cx="10381754" cy="453009"/>
          </a:xfrm>
          <a:prstGeom prst="rect">
            <a:avLst/>
          </a:prstGeom>
        </p:spPr>
        <p:txBody>
          <a:bodyPr wrap="squar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В современной кредитной системе существуют </a:t>
            </a:r>
            <a:r>
              <a:rPr lang="ru-RU" b="1" i="1" dirty="0">
                <a:latin typeface="Times New Roman" panose="02020603050405020304" pitchFamily="18" charset="0"/>
                <a:ea typeface="Calibri" panose="020F0502020204030204" pitchFamily="34" charset="0"/>
                <a:cs typeface="Times New Roman" panose="02020603050405020304" pitchFamily="18" charset="0"/>
              </a:rPr>
              <a:t>два вида </a:t>
            </a:r>
            <a:r>
              <a:rPr lang="ru-RU" dirty="0">
                <a:latin typeface="Times New Roman" panose="02020603050405020304" pitchFamily="18" charset="0"/>
                <a:ea typeface="Calibri" panose="020F0502020204030204" pitchFamily="34" charset="0"/>
                <a:cs typeface="Times New Roman" panose="02020603050405020304" pitchFamily="18" charset="0"/>
              </a:rPr>
              <a:t>инвестиционных банков: </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491F2F7B-723C-4FD4-9977-105945277C8D}"/>
              </a:ext>
            </a:extLst>
          </p:cNvPr>
          <p:cNvSpPr/>
          <p:nvPr/>
        </p:nvSpPr>
        <p:spPr>
          <a:xfrm>
            <a:off x="654656" y="5295060"/>
            <a:ext cx="10095507" cy="1256306"/>
          </a:xfrm>
          <a:prstGeom prst="rect">
            <a:avLst/>
          </a:prstGeom>
        </p:spPr>
        <p:txBody>
          <a:bodyPr wrap="square">
            <a:spAutoFit/>
          </a:bodyPr>
          <a:lstStyle/>
          <a:p>
            <a:pPr marL="457200" indent="450215" algn="just">
              <a:lnSpc>
                <a:spcPct val="145000"/>
              </a:lnSpc>
            </a:pPr>
            <a:r>
              <a:rPr lang="ru-RU" dirty="0">
                <a:latin typeface="Times New Roman" panose="02020603050405020304" pitchFamily="18" charset="0"/>
                <a:ea typeface="Calibri" panose="020F0502020204030204" pitchFamily="34" charset="0"/>
                <a:cs typeface="Times New Roman" panose="02020603050405020304" pitchFamily="18" charset="0"/>
              </a:rPr>
              <a:t>1) осуществляющие услуги, связанные исключительно с торговлей и размещением ценных бумаг;</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2) предоставляющие среднесрочные и долгосрочные кредиты.</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1770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6E44820-3EF1-4A78-AB3B-E4B0FE03809E}"/>
              </a:ext>
            </a:extLst>
          </p:cNvPr>
          <p:cNvSpPr/>
          <p:nvPr/>
        </p:nvSpPr>
        <p:spPr>
          <a:xfrm>
            <a:off x="1211248" y="470381"/>
            <a:ext cx="9944431" cy="5443734"/>
          </a:xfrm>
          <a:prstGeom prst="rect">
            <a:avLst/>
          </a:prstGeom>
        </p:spPr>
        <p:txBody>
          <a:bodyPr wrap="square">
            <a:spAutoFit/>
          </a:bodyPr>
          <a:lstStyle/>
          <a:p>
            <a:pPr indent="457200" algn="just">
              <a:lnSpc>
                <a:spcPct val="150000"/>
              </a:lnSpc>
            </a:pPr>
            <a:r>
              <a:rPr lang="ru-RU" i="1" dirty="0">
                <a:latin typeface="Times New Roman" panose="02020603050405020304" pitchFamily="18" charset="0"/>
                <a:ea typeface="Calibri" panose="020F0502020204030204" pitchFamily="34" charset="0"/>
              </a:rPr>
              <a:t>Инвестиционные банки первого вида </a:t>
            </a:r>
            <a:r>
              <a:rPr lang="ru-RU" dirty="0">
                <a:latin typeface="Times New Roman" panose="02020603050405020304" pitchFamily="18" charset="0"/>
                <a:ea typeface="Calibri" panose="020F0502020204030204" pitchFamily="34" charset="0"/>
              </a:rPr>
              <a:t>получили распространение в Англии, Австралии, Канаде, США. Инвестиционным банкам данного вида, как правило, запрещается принимать вклады населения и фирм, их ресурсы формируются за счет собственной эмиссионной деятельности (выпуска ценных бумаг) и привлечения кредитов других финансово-кредитных институтов.</a:t>
            </a:r>
            <a:endParaRPr lang="en-US" dirty="0">
              <a:latin typeface="Times New Roman" panose="02020603050405020304" pitchFamily="18" charset="0"/>
              <a:ea typeface="Calibri" panose="020F0502020204030204" pitchFamily="34" charset="0"/>
            </a:endParaRPr>
          </a:p>
          <a:p>
            <a:pPr indent="457200" algn="just">
              <a:lnSpc>
                <a:spcPct val="150000"/>
              </a:lnSpc>
            </a:pPr>
            <a:endParaRPr lang="en-US" dirty="0">
              <a:latin typeface="Times New Roman" panose="02020603050405020304" pitchFamily="18" charset="0"/>
              <a:ea typeface="Calibri" panose="020F0502020204030204" pitchFamily="34" charset="0"/>
            </a:endParaRPr>
          </a:p>
          <a:p>
            <a:pPr indent="457200" algn="just">
              <a:lnSpc>
                <a:spcPct val="150000"/>
              </a:lnSpc>
            </a:pPr>
            <a:r>
              <a:rPr lang="ru-RU" dirty="0">
                <a:latin typeface="Times New Roman" panose="02020603050405020304" pitchFamily="18" charset="0"/>
                <a:ea typeface="Calibri" panose="020F0502020204030204" pitchFamily="34" charset="0"/>
              </a:rPr>
              <a:t>Инвестиционные банки выступают в качестве организаторов первичного и вторичного обращения ценных бумаг третьих лиц, гарантов эмиссии, посредников и кредиторов при осуществлении фондовых операций, активных участников рынка слияний и поглощений, агентов, приобретающих часть неразмещенных компанией ценных бумаг, а также финансовых консультантов по ценным бумагам и другим аспектам деятельности фирм и корпораций. </a:t>
            </a:r>
            <a:endParaRPr lang="en-US" dirty="0">
              <a:latin typeface="Times New Roman" panose="02020603050405020304" pitchFamily="18" charset="0"/>
              <a:ea typeface="Calibri" panose="020F0502020204030204" pitchFamily="34" charset="0"/>
            </a:endParaRPr>
          </a:p>
          <a:p>
            <a:pPr indent="457200" algn="just">
              <a:lnSpc>
                <a:spcPct val="150000"/>
              </a:lnSpc>
            </a:pPr>
            <a:endParaRPr lang="en-US" dirty="0">
              <a:latin typeface="Times New Roman" panose="02020603050405020304" pitchFamily="18" charset="0"/>
              <a:ea typeface="Calibri" panose="020F0502020204030204" pitchFamily="34" charset="0"/>
            </a:endParaRPr>
          </a:p>
          <a:p>
            <a:pPr indent="457200" algn="just">
              <a:lnSpc>
                <a:spcPct val="150000"/>
              </a:lnSpc>
            </a:pPr>
            <a:r>
              <a:rPr lang="ru-RU" dirty="0">
                <a:latin typeface="Times New Roman" panose="02020603050405020304" pitchFamily="18" charset="0"/>
                <a:ea typeface="Calibri" panose="020F0502020204030204" pitchFamily="34" charset="0"/>
              </a:rPr>
              <a:t>Инвестиционные банки первого вида функционируют в основном на первичном внебиржевом рынке ценных бумаг, осуществляя посредническую деятельность по размещению ценных бумаг. </a:t>
            </a:r>
            <a:endParaRPr lang="ru-RU" dirty="0"/>
          </a:p>
        </p:txBody>
      </p:sp>
    </p:spTree>
    <p:extLst>
      <p:ext uri="{BB962C8B-B14F-4D97-AF65-F5344CB8AC3E}">
        <p14:creationId xmlns:p14="http://schemas.microsoft.com/office/powerpoint/2010/main" val="22689109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0E358E9-7722-4C83-878E-D3B505C3D23E}"/>
              </a:ext>
            </a:extLst>
          </p:cNvPr>
          <p:cNvSpPr/>
          <p:nvPr/>
        </p:nvSpPr>
        <p:spPr>
          <a:xfrm>
            <a:off x="519484" y="326003"/>
            <a:ext cx="9658185" cy="453009"/>
          </a:xfrm>
          <a:prstGeom prst="rect">
            <a:avLst/>
          </a:prstGeom>
        </p:spPr>
        <p:txBody>
          <a:bodyPr wrap="squar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В качестве </a:t>
            </a:r>
            <a:r>
              <a:rPr lang="ru-RU" i="1" dirty="0">
                <a:latin typeface="Times New Roman" panose="02020603050405020304" pitchFamily="18" charset="0"/>
                <a:ea typeface="Calibri" panose="020F0502020204030204" pitchFamily="34" charset="0"/>
                <a:cs typeface="Times New Roman" panose="02020603050405020304" pitchFamily="18" charset="0"/>
              </a:rPr>
              <a:t>основных методов размещения ценных бумаг </a:t>
            </a:r>
            <a:r>
              <a:rPr lang="ru-RU" dirty="0">
                <a:latin typeface="Times New Roman" panose="02020603050405020304" pitchFamily="18" charset="0"/>
                <a:ea typeface="Calibri" panose="020F0502020204030204" pitchFamily="34" charset="0"/>
                <a:cs typeface="Times New Roman" panose="02020603050405020304" pitchFamily="18" charset="0"/>
              </a:rPr>
              <a:t>используются:</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AD477E50-2CB4-4950-98EE-2F5F04240A0A}"/>
              </a:ext>
            </a:extLst>
          </p:cNvPr>
          <p:cNvSpPr/>
          <p:nvPr/>
        </p:nvSpPr>
        <p:spPr>
          <a:xfrm>
            <a:off x="1211248" y="961892"/>
            <a:ext cx="9769503" cy="3264548"/>
          </a:xfrm>
          <a:prstGeom prst="rect">
            <a:avLst/>
          </a:prstGeom>
        </p:spPr>
        <p:txBody>
          <a:bodyPr wrap="square">
            <a:spAutoFit/>
          </a:bodyPr>
          <a:lstStyle/>
          <a:p>
            <a:pPr lvl="0" algn="just">
              <a:lnSpc>
                <a:spcPct val="145000"/>
              </a:lnSpc>
              <a:buClr>
                <a:srgbClr val="231F20"/>
              </a:buClr>
              <a:buSzPts val="1200"/>
            </a:pPr>
            <a:r>
              <a:rPr lang="en-US" i="1" dirty="0">
                <a:latin typeface="Times New Roman" panose="02020603050405020304" pitchFamily="18" charset="0"/>
                <a:ea typeface="Bookman Old Style" panose="02050604050505020204" pitchFamily="18" charset="0"/>
                <a:cs typeface="Bookman Old Style" panose="02050604050505020204" pitchFamily="18" charset="0"/>
              </a:rPr>
              <a:t>- </a:t>
            </a:r>
            <a:r>
              <a:rPr lang="ru-RU" i="1" dirty="0">
                <a:latin typeface="Times New Roman" panose="02020603050405020304" pitchFamily="18" charset="0"/>
                <a:ea typeface="Bookman Old Style" panose="02050604050505020204" pitchFamily="18" charset="0"/>
                <a:cs typeface="Bookman Old Style" panose="02050604050505020204" pitchFamily="18" charset="0"/>
              </a:rPr>
              <a:t>андеррайтинг </a:t>
            </a:r>
            <a:r>
              <a:rPr lang="ru-RU" dirty="0">
                <a:latin typeface="Times New Roman" panose="02020603050405020304" pitchFamily="18" charset="0"/>
                <a:ea typeface="Bookman Old Style" panose="02050604050505020204" pitchFamily="18" charset="0"/>
                <a:cs typeface="Bookman Old Style" panose="02050604050505020204" pitchFamily="18" charset="0"/>
              </a:rPr>
              <a:t>(покупка всего выпуска ценных бумаг с последую- щей организацией его размещения на рынке в течение определенного времени), гарантирующий размещение эмитированных акций и облигаций;</a:t>
            </a:r>
            <a:endParaRPr lang="ru-RU" dirty="0">
              <a:latin typeface="Calibri" panose="020F0502020204030204" pitchFamily="34" charset="0"/>
              <a:ea typeface="Bookman Old Style" panose="02050604050505020204" pitchFamily="18" charset="0"/>
              <a:cs typeface="Bookman Old Style" panose="02050604050505020204" pitchFamily="18" charset="0"/>
            </a:endParaRPr>
          </a:p>
          <a:p>
            <a:pPr lvl="0" algn="just">
              <a:lnSpc>
                <a:spcPct val="145000"/>
              </a:lnSpc>
              <a:buClr>
                <a:srgbClr val="231F20"/>
              </a:buClr>
              <a:buSzPts val="1200"/>
            </a:pPr>
            <a:r>
              <a:rPr lang="en-US" i="1" dirty="0">
                <a:latin typeface="Times New Roman" panose="02020603050405020304" pitchFamily="18" charset="0"/>
                <a:ea typeface="Bookman Old Style" panose="02050604050505020204" pitchFamily="18" charset="0"/>
                <a:cs typeface="Bookman Old Style" panose="02050604050505020204" pitchFamily="18" charset="0"/>
              </a:rPr>
              <a:t>- </a:t>
            </a:r>
            <a:r>
              <a:rPr lang="ru-RU" i="1" dirty="0">
                <a:latin typeface="Times New Roman" panose="02020603050405020304" pitchFamily="18" charset="0"/>
                <a:ea typeface="Bookman Old Style" panose="02050604050505020204" pitchFamily="18" charset="0"/>
                <a:cs typeface="Bookman Old Style" panose="02050604050505020204" pitchFamily="18" charset="0"/>
              </a:rPr>
              <a:t>прямое размещение</a:t>
            </a:r>
            <a:r>
              <a:rPr lang="ru-RU" dirty="0">
                <a:latin typeface="Times New Roman" panose="02020603050405020304" pitchFamily="18" charset="0"/>
                <a:ea typeface="Bookman Old Style" panose="02050604050505020204" pitchFamily="18" charset="0"/>
                <a:cs typeface="Bookman Old Style" panose="02050604050505020204" pitchFamily="18" charset="0"/>
              </a:rPr>
              <a:t>, при котором банки выступают лишь консультантами продавцов и покупателей ценных бумаг;</a:t>
            </a:r>
            <a:endParaRPr lang="ru-RU" dirty="0">
              <a:latin typeface="Calibri" panose="020F0502020204030204" pitchFamily="34" charset="0"/>
              <a:ea typeface="Bookman Old Style" panose="02050604050505020204" pitchFamily="18" charset="0"/>
              <a:cs typeface="Bookman Old Style" panose="02050604050505020204" pitchFamily="18" charset="0"/>
            </a:endParaRPr>
          </a:p>
          <a:p>
            <a:pPr lvl="0" algn="just">
              <a:lnSpc>
                <a:spcPct val="145000"/>
              </a:lnSpc>
              <a:buClr>
                <a:srgbClr val="231F20"/>
              </a:buClr>
              <a:buSzPts val="1200"/>
            </a:pPr>
            <a:r>
              <a:rPr lang="en-US" i="1" dirty="0">
                <a:latin typeface="Times New Roman" panose="02020603050405020304" pitchFamily="18" charset="0"/>
                <a:ea typeface="Bookman Old Style" panose="02050604050505020204" pitchFamily="18" charset="0"/>
                <a:cs typeface="Bookman Old Style" panose="02050604050505020204" pitchFamily="18" charset="0"/>
              </a:rPr>
              <a:t>- </a:t>
            </a:r>
            <a:r>
              <a:rPr lang="ru-RU" i="1" dirty="0">
                <a:latin typeface="Times New Roman" panose="02020603050405020304" pitchFamily="18" charset="0"/>
                <a:ea typeface="Bookman Old Style" panose="02050604050505020204" pitchFamily="18" charset="0"/>
                <a:cs typeface="Bookman Old Style" panose="02050604050505020204" pitchFamily="18" charset="0"/>
              </a:rPr>
              <a:t>публичное размещение</a:t>
            </a:r>
            <a:r>
              <a:rPr lang="ru-RU" dirty="0">
                <a:latin typeface="Times New Roman" panose="02020603050405020304" pitchFamily="18" charset="0"/>
                <a:ea typeface="Bookman Old Style" panose="02050604050505020204" pitchFamily="18" charset="0"/>
                <a:cs typeface="Bookman Old Style" panose="02050604050505020204" pitchFamily="18" charset="0"/>
              </a:rPr>
              <a:t>, когда инвестиционные банки формируют группу для размещения ценных бумаг на рынке;</a:t>
            </a:r>
            <a:endParaRPr lang="ru-RU" dirty="0">
              <a:latin typeface="Calibri" panose="020F0502020204030204" pitchFamily="34" charset="0"/>
              <a:ea typeface="Bookman Old Style" panose="02050604050505020204" pitchFamily="18" charset="0"/>
              <a:cs typeface="Bookman Old Style" panose="02050604050505020204" pitchFamily="18" charset="0"/>
            </a:endParaRPr>
          </a:p>
          <a:p>
            <a:pPr lvl="0" algn="just">
              <a:lnSpc>
                <a:spcPct val="145000"/>
              </a:lnSpc>
              <a:spcAft>
                <a:spcPts val="800"/>
              </a:spcAft>
              <a:buClr>
                <a:srgbClr val="231F20"/>
              </a:buClr>
              <a:buSzPts val="1200"/>
            </a:pPr>
            <a:r>
              <a:rPr lang="en-US" i="1" dirty="0">
                <a:latin typeface="Times New Roman" panose="02020603050405020304" pitchFamily="18" charset="0"/>
                <a:ea typeface="Bookman Old Style" panose="02050604050505020204" pitchFamily="18" charset="0"/>
                <a:cs typeface="Bookman Old Style" panose="02050604050505020204" pitchFamily="18" charset="0"/>
              </a:rPr>
              <a:t>- </a:t>
            </a:r>
            <a:r>
              <a:rPr lang="ru-RU" i="1" dirty="0">
                <a:latin typeface="Times New Roman" panose="02020603050405020304" pitchFamily="18" charset="0"/>
                <a:ea typeface="Bookman Old Style" panose="02050604050505020204" pitchFamily="18" charset="0"/>
                <a:cs typeface="Bookman Old Style" panose="02050604050505020204" pitchFamily="18" charset="0"/>
              </a:rPr>
              <a:t>конкурентные торги</a:t>
            </a:r>
            <a:r>
              <a:rPr lang="ru-RU" dirty="0">
                <a:latin typeface="Times New Roman" panose="02020603050405020304" pitchFamily="18" charset="0"/>
                <a:ea typeface="Bookman Old Style" panose="02050604050505020204" pitchFamily="18" charset="0"/>
                <a:cs typeface="Bookman Old Style" panose="02050604050505020204" pitchFamily="18" charset="0"/>
              </a:rPr>
              <a:t>, где инвестиционные банки являются организаторами аукциона).</a:t>
            </a:r>
            <a:endParaRPr lang="ru-RU" dirty="0">
              <a:latin typeface="Calibri" panose="020F0502020204030204" pitchFamily="34" charset="0"/>
              <a:ea typeface="Bookman Old Style" panose="02050604050505020204" pitchFamily="18" charset="0"/>
              <a:cs typeface="Bookman Old Style" panose="02050604050505020204" pitchFamily="18" charset="0"/>
            </a:endParaRPr>
          </a:p>
        </p:txBody>
      </p:sp>
      <p:sp>
        <p:nvSpPr>
          <p:cNvPr id="4" name="Прямоугольник 3">
            <a:extLst>
              <a:ext uri="{FF2B5EF4-FFF2-40B4-BE49-F238E27FC236}">
                <a16:creationId xmlns:a16="http://schemas.microsoft.com/office/drawing/2014/main" id="{9C1AD1E9-0099-4ED2-94B7-3FAA2008D2AF}"/>
              </a:ext>
            </a:extLst>
          </p:cNvPr>
          <p:cNvSpPr/>
          <p:nvPr/>
        </p:nvSpPr>
        <p:spPr>
          <a:xfrm>
            <a:off x="710317" y="4405666"/>
            <a:ext cx="10270434" cy="1256306"/>
          </a:xfrm>
          <a:prstGeom prst="rect">
            <a:avLst/>
          </a:prstGeom>
        </p:spPr>
        <p:txBody>
          <a:bodyPr wrap="squar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При реализации крупных эмиссий ценных бумаг инвестиционные банки создают синдикаты и консорциумы. В настоящее время инвестиционные банки первого типа представляют собой мощные и динамично развивающиеся финансово-кредитные институты.</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72211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7AA1C8F-8C7B-4A24-80F2-3C02914D0ACB}"/>
              </a:ext>
            </a:extLst>
          </p:cNvPr>
          <p:cNvSpPr/>
          <p:nvPr/>
        </p:nvSpPr>
        <p:spPr>
          <a:xfrm>
            <a:off x="591047" y="220931"/>
            <a:ext cx="10373802" cy="4469493"/>
          </a:xfrm>
          <a:prstGeom prst="rect">
            <a:avLst/>
          </a:prstGeom>
        </p:spPr>
        <p:txBody>
          <a:bodyPr wrap="square">
            <a:spAutoFit/>
          </a:bodyPr>
          <a:lstStyle/>
          <a:p>
            <a:pPr marL="457200" indent="450215" algn="just">
              <a:lnSpc>
                <a:spcPct val="145000"/>
              </a:lnSpc>
              <a:spcAft>
                <a:spcPts val="800"/>
              </a:spcAft>
            </a:pPr>
            <a:r>
              <a:rPr lang="ru-RU" i="1" dirty="0">
                <a:latin typeface="Times New Roman" panose="02020603050405020304" pitchFamily="18" charset="0"/>
                <a:ea typeface="Calibri" panose="020F0502020204030204" pitchFamily="34" charset="0"/>
                <a:cs typeface="Times New Roman" panose="02020603050405020304" pitchFamily="18" charset="0"/>
              </a:rPr>
              <a:t>Инвестиционные банки второго вида </a:t>
            </a:r>
            <a:r>
              <a:rPr lang="ru-RU" dirty="0">
                <a:latin typeface="Times New Roman" panose="02020603050405020304" pitchFamily="18" charset="0"/>
                <a:ea typeface="Calibri" panose="020F0502020204030204" pitchFamily="34" charset="0"/>
                <a:cs typeface="Times New Roman" panose="02020603050405020304" pitchFamily="18" charset="0"/>
              </a:rPr>
              <a:t>получили развитие в ряде стран Западной Европы (Италии, Испании, Нидерландах, Норвегии, Португалии, Франции, Швеции) и развивающихся государствах. Основные задачи этих банков состоят в средне- и долгосрочном кредитовании различных секторов и отраслей экономики, реализации специальных целевых проектов в области передовых технологий, а также государственных программ стабилизации экономики и социально-экономического развития. Они занимаются различными операциями на рынке ссудного капитала, аккумулируя сбережения физических и юридических лиц, осуществляют предоставление среднесрочных и долгосрочных кредитов фирмам, вложения в государственные и частные ценные бумаги, другие финансовые услуги. В Англии, Канаде, США инвестиционных банков второго вида не существует, долгосрочное кредитование осуществляют другие типы финансово-кредитных институтов.</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AEA02AE6-C795-45BF-9416-ABA459B2A157}"/>
              </a:ext>
            </a:extLst>
          </p:cNvPr>
          <p:cNvSpPr/>
          <p:nvPr/>
        </p:nvSpPr>
        <p:spPr>
          <a:xfrm>
            <a:off x="1105231" y="4988239"/>
            <a:ext cx="9859618" cy="873252"/>
          </a:xfrm>
          <a:prstGeom prst="rect">
            <a:avLst/>
          </a:prstGeom>
        </p:spPr>
        <p:txBody>
          <a:bodyPr wrap="square">
            <a:spAutoFit/>
          </a:bodyPr>
          <a:lstStyle/>
          <a:p>
            <a:pPr>
              <a:lnSpc>
                <a:spcPct val="150000"/>
              </a:lnSpc>
            </a:pPr>
            <a:r>
              <a:rPr lang="en-US" dirty="0">
                <a:latin typeface="Times New Roman" panose="02020603050405020304" pitchFamily="18" charset="0"/>
                <a:ea typeface="Calibri" panose="020F0502020204030204" pitchFamily="34" charset="0"/>
              </a:rPr>
              <a:t>	</a:t>
            </a:r>
            <a:r>
              <a:rPr lang="ru-RU" i="1" dirty="0">
                <a:latin typeface="Times New Roman" panose="02020603050405020304" pitchFamily="18" charset="0"/>
                <a:ea typeface="Calibri" panose="020F0502020204030204" pitchFamily="34" charset="0"/>
              </a:rPr>
              <a:t>Следует отметить, что в ряде стран инвестиционные банки выполняют функции, характерные для инвестиционных банков обоих видов. </a:t>
            </a:r>
            <a:endParaRPr lang="ru-RU" i="1" dirty="0"/>
          </a:p>
        </p:txBody>
      </p:sp>
    </p:spTree>
    <p:extLst>
      <p:ext uri="{BB962C8B-B14F-4D97-AF65-F5344CB8AC3E}">
        <p14:creationId xmlns:p14="http://schemas.microsoft.com/office/powerpoint/2010/main" val="3215274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DC6D04A-CDBD-4938-A8AB-79C23661DF39}"/>
              </a:ext>
            </a:extLst>
          </p:cNvPr>
          <p:cNvSpPr/>
          <p:nvPr/>
        </p:nvSpPr>
        <p:spPr>
          <a:xfrm>
            <a:off x="1134386" y="1934005"/>
            <a:ext cx="9923228" cy="2558521"/>
          </a:xfrm>
          <a:prstGeom prst="rect">
            <a:avLst/>
          </a:prstGeom>
        </p:spPr>
        <p:txBody>
          <a:bodyPr wrap="square">
            <a:spAutoFit/>
          </a:bodyPr>
          <a:lstStyle/>
          <a:p>
            <a:pPr indent="450215" algn="just">
              <a:lnSpc>
                <a:spcPct val="145000"/>
              </a:lnSpc>
              <a:spcAft>
                <a:spcPts val="80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одни авторы, отождествляющие понятие «инвестиции» с понятием «капитальные вложения», под инвестиционными товарами подразумевают только определенные разновидности объектов вложений (основной капитал, строительные материалы и строительно-монтажные работы);</a:t>
            </a:r>
          </a:p>
          <a:p>
            <a:pPr indent="450215" algn="just">
              <a:lnSpc>
                <a:spcPct val="145000"/>
              </a:lnSpc>
              <a:spcAft>
                <a:spcPts val="80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другие трактуют инвестиционный рынок более широко – как рынок объектов инвестирования во всех его формах.</a:t>
            </a:r>
          </a:p>
        </p:txBody>
      </p:sp>
      <p:sp>
        <p:nvSpPr>
          <p:cNvPr id="3" name="Прямоугольник: скругленные противолежащие углы 2">
            <a:extLst>
              <a:ext uri="{FF2B5EF4-FFF2-40B4-BE49-F238E27FC236}">
                <a16:creationId xmlns:a16="http://schemas.microsoft.com/office/drawing/2014/main" id="{BA93B931-B26A-4CBA-BC13-1E085B0558B0}"/>
              </a:ext>
            </a:extLst>
          </p:cNvPr>
          <p:cNvSpPr/>
          <p:nvPr/>
        </p:nvSpPr>
        <p:spPr>
          <a:xfrm>
            <a:off x="1176792" y="206734"/>
            <a:ext cx="9994789" cy="1614115"/>
          </a:xfrm>
          <a:prstGeom prst="round2DiagRect">
            <a:avLst/>
          </a:prstGeom>
        </p:spPr>
        <p:style>
          <a:lnRef idx="1">
            <a:schemeClr val="accent6"/>
          </a:lnRef>
          <a:fillRef idx="2">
            <a:schemeClr val="accent6"/>
          </a:fillRef>
          <a:effectRef idx="1">
            <a:schemeClr val="accent6"/>
          </a:effectRef>
          <a:fontRef idx="minor">
            <a:schemeClr val="dk1"/>
          </a:fontRef>
        </p:style>
        <p:txBody>
          <a:bodyPr rtlCol="0" anchor="ctr"/>
          <a:lstStyle/>
          <a:p>
            <a:pPr lvl="0" indent="450215" algn="just">
              <a:lnSpc>
                <a:spcPct val="145000"/>
              </a:lnSpc>
              <a:spcAft>
                <a:spcPts val="80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В экономических публикациях встречаются различные подходы   к пониманию инвестиционного рынка. В отечественной экономической литературе термин «инвестиционный рынок» часто рассматривают как рынок инвестиционных товаров:</a:t>
            </a:r>
          </a:p>
        </p:txBody>
      </p:sp>
      <p:sp>
        <p:nvSpPr>
          <p:cNvPr id="4" name="Прямоугольник: скругленные противолежащие углы 3">
            <a:extLst>
              <a:ext uri="{FF2B5EF4-FFF2-40B4-BE49-F238E27FC236}">
                <a16:creationId xmlns:a16="http://schemas.microsoft.com/office/drawing/2014/main" id="{B86CAB3D-D99F-40F6-9462-99952F756FF9}"/>
              </a:ext>
            </a:extLst>
          </p:cNvPr>
          <p:cNvSpPr/>
          <p:nvPr/>
        </p:nvSpPr>
        <p:spPr>
          <a:xfrm>
            <a:off x="1176793" y="4746929"/>
            <a:ext cx="9994790" cy="1574358"/>
          </a:xfrm>
          <a:prstGeom prst="round2DiagRect">
            <a:avLst/>
          </a:prstGeom>
        </p:spPr>
        <p:style>
          <a:lnRef idx="1">
            <a:schemeClr val="accent6"/>
          </a:lnRef>
          <a:fillRef idx="2">
            <a:schemeClr val="accent6"/>
          </a:fillRef>
          <a:effectRef idx="1">
            <a:schemeClr val="accent6"/>
          </a:effectRef>
          <a:fontRef idx="minor">
            <a:schemeClr val="dk1"/>
          </a:fontRef>
        </p:style>
        <p:txBody>
          <a:bodyPr rtlCol="0" anchor="ctr"/>
          <a:lstStyle/>
          <a:p>
            <a:pPr indent="450000" algn="just">
              <a:lnSpc>
                <a:spcPct val="150000"/>
              </a:lnSpc>
            </a:pPr>
            <a:r>
              <a:rPr lang="ru-RU" dirty="0">
                <a:latin typeface="Times New Roman" panose="02020603050405020304" pitchFamily="18" charset="0"/>
                <a:cs typeface="Times New Roman" panose="02020603050405020304" pitchFamily="18" charset="0"/>
              </a:rPr>
              <a:t>Зарубежные экономисты под инвестиционным рынком, как правило, понимают фондовый рынок, так как доминирующей формой инвестиций в развитом рыночном хозяйстве являются вложения в ценные бумаги.</a:t>
            </a:r>
          </a:p>
        </p:txBody>
      </p:sp>
    </p:spTree>
    <p:extLst>
      <p:ext uri="{BB962C8B-B14F-4D97-AF65-F5344CB8AC3E}">
        <p14:creationId xmlns:p14="http://schemas.microsoft.com/office/powerpoint/2010/main" val="3094482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16481C5-A189-4C90-A78E-38747D7E78EB}"/>
              </a:ext>
            </a:extLst>
          </p:cNvPr>
          <p:cNvSpPr/>
          <p:nvPr/>
        </p:nvSpPr>
        <p:spPr>
          <a:xfrm>
            <a:off x="1450279" y="46055"/>
            <a:ext cx="5421805" cy="369332"/>
          </a:xfrm>
          <a:prstGeom prst="rect">
            <a:avLst/>
          </a:prstGeom>
        </p:spPr>
        <p:txBody>
          <a:bodyPr wrap="none">
            <a:spAutoFit/>
          </a:bodyPr>
          <a:lstStyle/>
          <a:p>
            <a:r>
              <a:rPr lang="ru-RU" b="1" i="1" dirty="0">
                <a:latin typeface="Times New Roman" panose="02020603050405020304" pitchFamily="18" charset="0"/>
                <a:ea typeface="Calibri" panose="020F0502020204030204" pitchFamily="34" charset="0"/>
              </a:rPr>
              <a:t>Небанковские финансово-кредитные институты</a:t>
            </a:r>
            <a:r>
              <a:rPr lang="ru-RU" dirty="0">
                <a:latin typeface="Times New Roman" panose="02020603050405020304" pitchFamily="18" charset="0"/>
                <a:ea typeface="Calibri" panose="020F0502020204030204" pitchFamily="34" charset="0"/>
              </a:rPr>
              <a:t>. </a:t>
            </a:r>
            <a:endParaRPr lang="ru-RU" dirty="0"/>
          </a:p>
        </p:txBody>
      </p:sp>
      <p:sp>
        <p:nvSpPr>
          <p:cNvPr id="3" name="Прямоугольник 2">
            <a:extLst>
              <a:ext uri="{FF2B5EF4-FFF2-40B4-BE49-F238E27FC236}">
                <a16:creationId xmlns:a16="http://schemas.microsoft.com/office/drawing/2014/main" id="{98279E76-9BC4-4853-8127-A1D3FB7405E1}"/>
              </a:ext>
            </a:extLst>
          </p:cNvPr>
          <p:cNvSpPr/>
          <p:nvPr/>
        </p:nvSpPr>
        <p:spPr>
          <a:xfrm>
            <a:off x="551290" y="345360"/>
            <a:ext cx="10508974" cy="854658"/>
          </a:xfrm>
          <a:prstGeom prst="rect">
            <a:avLst/>
          </a:prstGeom>
        </p:spPr>
        <p:txBody>
          <a:bodyPr wrap="squar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К небанковским финансово-кредитным институтам относят финансовые и страховые компании, пенсионные фонды, ломбарды, кредитные товарищества и союзы, общества взаимного кредита и др.</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FED94AFD-5CAF-4F0F-9A9B-A2280DC7C334}"/>
              </a:ext>
            </a:extLst>
          </p:cNvPr>
          <p:cNvSpPr/>
          <p:nvPr/>
        </p:nvSpPr>
        <p:spPr>
          <a:xfrm>
            <a:off x="965561" y="1128864"/>
            <a:ext cx="10007238" cy="1704249"/>
          </a:xfrm>
          <a:prstGeom prst="rect">
            <a:avLst/>
          </a:prstGeom>
        </p:spPr>
        <p:txBody>
          <a:bodyPr wrap="square">
            <a:spAutoFit/>
          </a:bodyPr>
          <a:lstStyle/>
          <a:p>
            <a:pPr>
              <a:lnSpc>
                <a:spcPct val="150000"/>
              </a:lnSpc>
            </a:pPr>
            <a:r>
              <a:rPr lang="en-US" b="1" i="1" dirty="0">
                <a:latin typeface="Times New Roman" panose="02020603050405020304" pitchFamily="18" charset="0"/>
                <a:ea typeface="Calibri" panose="020F0502020204030204" pitchFamily="34" charset="0"/>
              </a:rPr>
              <a:t>	</a:t>
            </a:r>
            <a:r>
              <a:rPr lang="ru-RU" b="1" i="1" dirty="0">
                <a:latin typeface="Times New Roman" panose="02020603050405020304" pitchFamily="18" charset="0"/>
                <a:ea typeface="Calibri" panose="020F0502020204030204" pitchFamily="34" charset="0"/>
              </a:rPr>
              <a:t>Финансовые компании </a:t>
            </a:r>
            <a:r>
              <a:rPr lang="ru-RU" dirty="0">
                <a:latin typeface="Times New Roman" panose="02020603050405020304" pitchFamily="18" charset="0"/>
                <a:ea typeface="Calibri" panose="020F0502020204030204" pitchFamily="34" charset="0"/>
              </a:rPr>
              <a:t>- финансово-кредитные учреждения, которые занимаются</a:t>
            </a:r>
            <a:r>
              <a:rPr lang="en-US" dirty="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кредитованием отдельных видов экономической деятельности, отраслей, а также предоставлением разных видов кредитов, проведением различных финансовых операций. Наибольшее распространение получили в США, Канаде, Великобритании. </a:t>
            </a:r>
            <a:endParaRPr lang="ru-RU" dirty="0"/>
          </a:p>
        </p:txBody>
      </p:sp>
      <p:sp>
        <p:nvSpPr>
          <p:cNvPr id="5" name="Прямоугольник 4">
            <a:extLst>
              <a:ext uri="{FF2B5EF4-FFF2-40B4-BE49-F238E27FC236}">
                <a16:creationId xmlns:a16="http://schemas.microsoft.com/office/drawing/2014/main" id="{053A1BEE-DAC9-4C0A-A3FC-E666DC0B02D2}"/>
              </a:ext>
            </a:extLst>
          </p:cNvPr>
          <p:cNvSpPr/>
          <p:nvPr/>
        </p:nvSpPr>
        <p:spPr>
          <a:xfrm>
            <a:off x="551290" y="2777922"/>
            <a:ext cx="4459426" cy="453009"/>
          </a:xfrm>
          <a:prstGeom prst="rect">
            <a:avLst/>
          </a:prstGeom>
        </p:spPr>
        <p:txBody>
          <a:bodyPr wrap="non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Они подразделяются на </a:t>
            </a:r>
            <a:r>
              <a:rPr lang="ru-RU" i="1" dirty="0">
                <a:latin typeface="Times New Roman" panose="02020603050405020304" pitchFamily="18" charset="0"/>
                <a:ea typeface="Calibri" panose="020F0502020204030204" pitchFamily="34" charset="0"/>
                <a:cs typeface="Times New Roman" panose="02020603050405020304" pitchFamily="18" charset="0"/>
              </a:rPr>
              <a:t>три вида</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CDE1A7D7-5663-4AD3-BD2C-B886AA1F87A8}"/>
              </a:ext>
            </a:extLst>
          </p:cNvPr>
          <p:cNvSpPr/>
          <p:nvPr/>
        </p:nvSpPr>
        <p:spPr>
          <a:xfrm>
            <a:off x="1053026" y="3133488"/>
            <a:ext cx="10007238" cy="2555058"/>
          </a:xfrm>
          <a:prstGeom prst="rect">
            <a:avLst/>
          </a:prstGeom>
        </p:spPr>
        <p:txBody>
          <a:bodyPr wrap="square">
            <a:spAutoFit/>
          </a:bodyPr>
          <a:lstStyle/>
          <a:p>
            <a:pPr marL="0" lvl="2" algn="just">
              <a:lnSpc>
                <a:spcPct val="145000"/>
              </a:lnSpc>
              <a:buClr>
                <a:srgbClr val="231F20"/>
              </a:buClr>
              <a:buSzPts val="1200"/>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финансовые компании, в сферу деятельности которых входит кредитование товаров длительного пользования в рассрочку. Данные компании скупают у розничных торговцев и дилеров обязательства потребителей со скидкой (обычно до 10 %), чем отличаются от фирм, которые предоставляют потребительский кредит;</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marL="0" lvl="2" algn="just">
              <a:lnSpc>
                <a:spcPct val="145000"/>
              </a:lnSpc>
              <a:buClr>
                <a:srgbClr val="231F20"/>
              </a:buClr>
              <a:buSzPts val="1200"/>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финансовые компании, которые обслуживают систему коммерческого кредита. Промышленные фирмы предоставляют его друг другу при отгрузке товаров;</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marL="0" lvl="2" algn="just">
              <a:lnSpc>
                <a:spcPct val="145000"/>
              </a:lnSpc>
              <a:spcAft>
                <a:spcPts val="800"/>
              </a:spcAft>
              <a:buClr>
                <a:srgbClr val="231F20"/>
              </a:buClr>
              <a:buSzPts val="1200"/>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финансовые компании, которые предоставляют под высокий процент мелкие ссуды индивидуальным заемщикам.</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5DDDCE4D-4BBD-44AE-A8ED-B4ABAA2EEF89}"/>
              </a:ext>
            </a:extLst>
          </p:cNvPr>
          <p:cNvSpPr/>
          <p:nvPr/>
        </p:nvSpPr>
        <p:spPr>
          <a:xfrm>
            <a:off x="551290" y="5887328"/>
            <a:ext cx="10668000" cy="372859"/>
          </a:xfrm>
          <a:prstGeom prst="rect">
            <a:avLst/>
          </a:prstGeom>
        </p:spPr>
        <p:txBody>
          <a:bodyPr wrap="square">
            <a:spAutoFit/>
          </a:bodyPr>
          <a:lstStyle/>
          <a:p>
            <a:pPr marL="457200" indent="450215" algn="just">
              <a:lnSpc>
                <a:spcPct val="145000"/>
              </a:lnSpc>
              <a:spcAft>
                <a:spcPts val="800"/>
              </a:spcAft>
            </a:pPr>
            <a:r>
              <a:rPr lang="ru-RU" sz="1400" i="1" dirty="0">
                <a:latin typeface="Times New Roman" panose="02020603050405020304" pitchFamily="18" charset="0"/>
                <a:ea typeface="Calibri" panose="020F0502020204030204" pitchFamily="34" charset="0"/>
                <a:cs typeface="Times New Roman" panose="02020603050405020304" pitchFamily="18" charset="0"/>
              </a:rPr>
              <a:t>Основными источниками ресурсов финансовых компаний являются срочные, обычно трех- и шестимесячные, депозиты.</a:t>
            </a:r>
            <a:endParaRPr lang="ru-RU" sz="1100" i="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5638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1B2DB06-03BC-4C7F-82E5-BC64E754FB36}"/>
              </a:ext>
            </a:extLst>
          </p:cNvPr>
          <p:cNvSpPr/>
          <p:nvPr/>
        </p:nvSpPr>
        <p:spPr>
          <a:xfrm>
            <a:off x="1115832" y="96670"/>
            <a:ext cx="10151165" cy="2535246"/>
          </a:xfrm>
          <a:prstGeom prst="rect">
            <a:avLst/>
          </a:prstGeom>
        </p:spPr>
        <p:txBody>
          <a:bodyPr wrap="square">
            <a:spAutoFit/>
          </a:bodyPr>
          <a:lstStyle/>
          <a:p>
            <a:pPr indent="457200" algn="just">
              <a:lnSpc>
                <a:spcPct val="150000"/>
              </a:lnSpc>
            </a:pPr>
            <a:r>
              <a:rPr lang="ru-RU" b="1" i="1" dirty="0">
                <a:latin typeface="Times New Roman" panose="02020603050405020304" pitchFamily="18" charset="0"/>
                <a:ea typeface="Calibri" panose="020F0502020204030204" pitchFamily="34" charset="0"/>
              </a:rPr>
              <a:t>Страховые компании </a:t>
            </a:r>
            <a:r>
              <a:rPr lang="ru-RU" dirty="0">
                <a:latin typeface="Times New Roman" panose="02020603050405020304" pitchFamily="18" charset="0"/>
                <a:ea typeface="Calibri" panose="020F0502020204030204" pitchFamily="34" charset="0"/>
              </a:rPr>
              <a:t>- это самостоятельные организации с собственным капиталом, которые заключают соглашения по страхованию и обслуживают их в течение определенного промежутка времени. Страховая компания является независимым звеном во всей цепи оборота общественного продукта, она - обособленный хозяйствующий субъект, опосредующий отношения в сфере обращения денежной на личности.</a:t>
            </a:r>
            <a:r>
              <a:rPr lang="en-US" dirty="0">
                <a:latin typeface="Times New Roman" panose="02020603050405020304" pitchFamily="18" charset="0"/>
                <a:ea typeface="Calibri" panose="020F0502020204030204" pitchFamily="34" charset="0"/>
              </a:rPr>
              <a:t> </a:t>
            </a:r>
            <a:r>
              <a:rPr lang="ru-RU" dirty="0">
                <a:latin typeface="Times New Roman" panose="02020603050405020304" pitchFamily="18" charset="0"/>
                <a:ea typeface="Calibri" panose="020F0502020204030204" pitchFamily="34" charset="0"/>
              </a:rPr>
              <a:t>Вместе с тем страховщики заключают сделки по перестрахованию и </a:t>
            </a:r>
            <a:r>
              <a:rPr lang="ru-RU" dirty="0" err="1">
                <a:latin typeface="Times New Roman" panose="02020603050405020304" pitchFamily="18" charset="0"/>
                <a:ea typeface="Calibri" panose="020F0502020204030204" pitchFamily="34" charset="0"/>
              </a:rPr>
              <a:t>сострахованию</a:t>
            </a:r>
            <a:r>
              <a:rPr lang="ru-RU" dirty="0">
                <a:latin typeface="Times New Roman" panose="02020603050405020304" pitchFamily="18" charset="0"/>
                <a:ea typeface="Calibri" panose="020F0502020204030204" pitchFamily="34" charset="0"/>
              </a:rPr>
              <a:t> и так взаимодействуют с другими страховыми компаниями. </a:t>
            </a:r>
            <a:endParaRPr lang="ru-RU" dirty="0"/>
          </a:p>
        </p:txBody>
      </p:sp>
      <p:sp>
        <p:nvSpPr>
          <p:cNvPr id="3" name="Прямоугольник 2">
            <a:extLst>
              <a:ext uri="{FF2B5EF4-FFF2-40B4-BE49-F238E27FC236}">
                <a16:creationId xmlns:a16="http://schemas.microsoft.com/office/drawing/2014/main" id="{3B1F5400-9A2D-458A-BBF8-ED720A9F084F}"/>
              </a:ext>
            </a:extLst>
          </p:cNvPr>
          <p:cNvSpPr/>
          <p:nvPr/>
        </p:nvSpPr>
        <p:spPr>
          <a:xfrm>
            <a:off x="1115832" y="2808823"/>
            <a:ext cx="10087556" cy="1288751"/>
          </a:xfrm>
          <a:prstGeom prst="rect">
            <a:avLst/>
          </a:prstGeom>
        </p:spPr>
        <p:txBody>
          <a:bodyPr wrap="square">
            <a:spAutoFit/>
          </a:bodyPr>
          <a:lstStyle/>
          <a:p>
            <a:pPr algn="just">
              <a:lnSpc>
                <a:spcPct val="150000"/>
              </a:lnSpc>
            </a:pPr>
            <a:r>
              <a:rPr lang="en-US" dirty="0">
                <a:latin typeface="Times New Roman" panose="02020603050405020304" pitchFamily="18" charset="0"/>
                <a:ea typeface="Calibri" panose="020F0502020204030204" pitchFamily="34" charset="0"/>
              </a:rPr>
              <a:t>	</a:t>
            </a:r>
            <a:r>
              <a:rPr lang="ru-RU" i="1" dirty="0">
                <a:latin typeface="Times New Roman" panose="02020603050405020304" pitchFamily="18" charset="0"/>
                <a:ea typeface="Calibri" panose="020F0502020204030204" pitchFamily="34" charset="0"/>
              </a:rPr>
              <a:t>Например,</a:t>
            </a:r>
            <a:r>
              <a:rPr lang="ru-RU" dirty="0">
                <a:latin typeface="Times New Roman" panose="02020603050405020304" pitchFamily="18" charset="0"/>
                <a:ea typeface="Calibri" panose="020F0502020204030204" pitchFamily="34" charset="0"/>
              </a:rPr>
              <a:t> страховые общества, реализуя страховые полисы, принимают от населения сбережения в виде регулярных взносов, которые затем помещаются в государственные и корпоративные ценные бумаги, закладные под жилые строения. </a:t>
            </a:r>
            <a:endParaRPr lang="ru-RU" dirty="0"/>
          </a:p>
        </p:txBody>
      </p:sp>
      <p:sp>
        <p:nvSpPr>
          <p:cNvPr id="4" name="Прямоугольник 3">
            <a:extLst>
              <a:ext uri="{FF2B5EF4-FFF2-40B4-BE49-F238E27FC236}">
                <a16:creationId xmlns:a16="http://schemas.microsoft.com/office/drawing/2014/main" id="{23C667C2-96E0-4426-AD03-392E6147470B}"/>
              </a:ext>
            </a:extLst>
          </p:cNvPr>
          <p:cNvSpPr/>
          <p:nvPr/>
        </p:nvSpPr>
        <p:spPr>
          <a:xfrm>
            <a:off x="702364" y="4202842"/>
            <a:ext cx="10501023" cy="2461251"/>
          </a:xfrm>
          <a:prstGeom prst="rect">
            <a:avLst/>
          </a:prstGeom>
        </p:spPr>
        <p:txBody>
          <a:bodyPr wrap="squar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Регулярный приток взносов, процентных доходов по облигациям и дивидендов по акциям, принадлежащим страховым компаниям, обеспечивают накопление устойчивых и крупных финансовых резервов. Страховые общества могут быть организованы в форме акционерного общества или взаимной компании. В последнем случае владельцы страховых полисов являются совладельцами фирмы; накопленные взносы владельца страхового полиса рассматриваются как его пай во взаимной компании.</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37183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27AF637-05B7-41C3-919B-F2AAA9EFDA04}"/>
              </a:ext>
            </a:extLst>
          </p:cNvPr>
          <p:cNvSpPr/>
          <p:nvPr/>
        </p:nvSpPr>
        <p:spPr>
          <a:xfrm>
            <a:off x="1152939" y="169748"/>
            <a:ext cx="10193573" cy="873252"/>
          </a:xfrm>
          <a:prstGeom prst="rect">
            <a:avLst/>
          </a:prstGeom>
        </p:spPr>
        <p:txBody>
          <a:bodyPr wrap="square">
            <a:spAutoFit/>
          </a:bodyPr>
          <a:lstStyle/>
          <a:p>
            <a:pPr indent="457200">
              <a:lnSpc>
                <a:spcPct val="150000"/>
              </a:lnSpc>
            </a:pPr>
            <a:r>
              <a:rPr lang="ru-RU" b="1" i="1" dirty="0">
                <a:latin typeface="Times New Roman" panose="02020603050405020304" pitchFamily="18" charset="0"/>
                <a:ea typeface="Calibri" panose="020F0502020204030204" pitchFamily="34" charset="0"/>
              </a:rPr>
              <a:t>Пенсионные фонды </a:t>
            </a:r>
            <a:r>
              <a:rPr lang="ru-RU" dirty="0">
                <a:latin typeface="Times New Roman" panose="02020603050405020304" pitchFamily="18" charset="0"/>
                <a:ea typeface="Calibri" panose="020F0502020204030204" pitchFamily="34" charset="0"/>
              </a:rPr>
              <a:t>существуют в форме государственного и негосударственного пенсионного обеспечения. </a:t>
            </a:r>
            <a:endParaRPr lang="ru-RU" dirty="0"/>
          </a:p>
        </p:txBody>
      </p:sp>
      <p:sp>
        <p:nvSpPr>
          <p:cNvPr id="3" name="Прямоугольник 2">
            <a:extLst>
              <a:ext uri="{FF2B5EF4-FFF2-40B4-BE49-F238E27FC236}">
                <a16:creationId xmlns:a16="http://schemas.microsoft.com/office/drawing/2014/main" id="{B27128F6-BCA5-46BA-9283-54A00E3B2A45}"/>
              </a:ext>
            </a:extLst>
          </p:cNvPr>
          <p:cNvSpPr/>
          <p:nvPr/>
        </p:nvSpPr>
        <p:spPr>
          <a:xfrm>
            <a:off x="731520" y="1043000"/>
            <a:ext cx="10307541" cy="5411225"/>
          </a:xfrm>
          <a:prstGeom prst="rect">
            <a:avLst/>
          </a:prstGeom>
        </p:spPr>
        <p:txBody>
          <a:bodyPr wrap="square">
            <a:spAutoFit/>
          </a:bodyPr>
          <a:lstStyle/>
          <a:p>
            <a:pPr marL="457200" indent="450215" algn="just">
              <a:lnSpc>
                <a:spcPct val="145000"/>
              </a:lnSpc>
              <a:spcAft>
                <a:spcPts val="800"/>
              </a:spcAft>
            </a:pPr>
            <a:r>
              <a:rPr lang="ru-RU" sz="1600" b="1" i="1" dirty="0">
                <a:latin typeface="Times New Roman" panose="02020603050405020304" pitchFamily="18" charset="0"/>
                <a:ea typeface="Calibri" panose="020F0502020204030204" pitchFamily="34" charset="0"/>
                <a:cs typeface="Times New Roman" panose="02020603050405020304" pitchFamily="18" charset="0"/>
              </a:rPr>
              <a:t>Государственный пенсионный фонд </a:t>
            </a:r>
            <a:r>
              <a:rPr lang="ru-RU" sz="1600" dirty="0">
                <a:latin typeface="Times New Roman" panose="02020603050405020304" pitchFamily="18" charset="0"/>
                <a:ea typeface="Calibri" panose="020F0502020204030204" pitchFamily="34" charset="0"/>
                <a:cs typeface="Times New Roman" panose="02020603050405020304" pitchFamily="18" charset="0"/>
              </a:rPr>
              <a:t>- крупнейший из внебюджетных социальных фондов. Он введен в действие с 01.01.1992 г. Постановлением Верховного Совета Российской Федерации «О бюджете Пенсионного фонда РФ» от 27.12.1991 г. № 2122-1. Основной источник его доходов - страховые взносы работодателей и работающих. Кроме того, в доходы его бюджета, кроме обязательных взносов, поступают также средства федерального бюджета, которые направляются через Пенсионный фонд РФ на финансирование выплаты государственных пенсий и пособий; средства Фонда социального страхования РФ; свободные средства Государственного фонда занятости населения РФ и средства, которые он возмещает в счет расходов на выплату досрочных пенсий безработным гражданам; доходы от обслуживания счетов Пенсионного фонда РФ банками; пени и финансовые санкции; добровольные взносы юридических и физических лиц. Основные цели Пенсионного государственного фонда РФ как самостоятельного финансово-кредитного учреждения - сосредоточение страховых взносов и расходование средств Фонда в соответствии с действующим законодательством на выплату государственных пенсий (по возрасту, за выслугу лет, при потере кормильца); компенсаций пенсионерам; пенсий по инвалидности, военнослужащим, а также материальной помощи престарелым и инвалидам и пособий (на детей, одиноким матерям, инфицированным ВИЧ); пострадавшим от аварии на Чернобыльской АЭС и другие выплаты.</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73298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F005332-D40E-4C9B-A605-95B4EBFAA6A4}"/>
              </a:ext>
            </a:extLst>
          </p:cNvPr>
          <p:cNvSpPr/>
          <p:nvPr/>
        </p:nvSpPr>
        <p:spPr>
          <a:xfrm>
            <a:off x="861391" y="102342"/>
            <a:ext cx="10334045" cy="1256306"/>
          </a:xfrm>
          <a:prstGeom prst="rect">
            <a:avLst/>
          </a:prstGeom>
        </p:spPr>
        <p:txBody>
          <a:bodyPr wrap="square">
            <a:spAutoFit/>
          </a:bodyPr>
          <a:lstStyle/>
          <a:p>
            <a:pPr marL="457200" indent="450215" algn="just">
              <a:lnSpc>
                <a:spcPct val="145000"/>
              </a:lnSpc>
              <a:spcAft>
                <a:spcPts val="800"/>
              </a:spcAft>
            </a:pPr>
            <a:r>
              <a:rPr lang="ru-RU" b="1" i="1" dirty="0">
                <a:latin typeface="Times New Roman" panose="02020603050405020304" pitchFamily="18" charset="0"/>
                <a:ea typeface="Calibri" panose="020F0502020204030204" pitchFamily="34" charset="0"/>
                <a:cs typeface="Times New Roman" panose="02020603050405020304" pitchFamily="18" charset="0"/>
              </a:rPr>
              <a:t>Пенсионные негосударственные фонды (частные) </a:t>
            </a:r>
            <a:r>
              <a:rPr lang="ru-RU" dirty="0">
                <a:latin typeface="Times New Roman" panose="02020603050405020304" pitchFamily="18" charset="0"/>
                <a:ea typeface="Calibri" panose="020F0502020204030204" pitchFamily="34" charset="0"/>
                <a:cs typeface="Times New Roman" panose="02020603050405020304" pitchFamily="18" charset="0"/>
              </a:rPr>
              <a:t>- это особая организационно-правовая форма некоммерческих организаций социального обеспечения, исключительными видами деятельности которых являются:</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ECA1F85B-6A90-4AD0-9C0D-0FEA3694C531}"/>
              </a:ext>
            </a:extLst>
          </p:cNvPr>
          <p:cNvSpPr/>
          <p:nvPr/>
        </p:nvSpPr>
        <p:spPr>
          <a:xfrm>
            <a:off x="1402080" y="1463090"/>
            <a:ext cx="9793356" cy="2555058"/>
          </a:xfrm>
          <a:prstGeom prst="rect">
            <a:avLst/>
          </a:prstGeom>
        </p:spPr>
        <p:txBody>
          <a:bodyPr wrap="square">
            <a:spAutoFit/>
          </a:bodyPr>
          <a:lstStyle/>
          <a:p>
            <a:pPr lvl="0" algn="just">
              <a:lnSpc>
                <a:spcPct val="145000"/>
              </a:lnSpc>
              <a:buClr>
                <a:srgbClr val="231F20"/>
              </a:buClr>
              <a:buSzPts val="1200"/>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деятельность, связанная с негосударственным пенсионным обеспечением участников фонда, основанная на договорах негосударственного пенсионного обеспечения;</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45000"/>
              </a:lnSpc>
              <a:buClr>
                <a:srgbClr val="231F20"/>
              </a:buClr>
              <a:buSzPts val="1200"/>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деятельность в качестве страховщика по обязательному пенсионному страхованию в соответствии с Федеральным законом «Об обязательном пенсионном страховании в Российской Федерации» от 15.12.2001 г. № 167-ФЗ и договорами об обязательном пенсионном страховании;</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45000"/>
              </a:lnSpc>
              <a:spcAft>
                <a:spcPts val="800"/>
              </a:spcAft>
              <a:buClr>
                <a:srgbClr val="231F20"/>
              </a:buClr>
              <a:buSzPts val="1200"/>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деятельность в роли страховщика, связанная с профессиональным страхованием и основанная на федеральном законе и договорах о создании профессиональных пенсионных систем.</a:t>
            </a:r>
            <a:endParaRPr lang="ru-RU" sz="16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2B879550-3B4C-4B7E-8531-8849C8A791DA}"/>
              </a:ext>
            </a:extLst>
          </p:cNvPr>
          <p:cNvSpPr/>
          <p:nvPr/>
        </p:nvSpPr>
        <p:spPr>
          <a:xfrm>
            <a:off x="726220" y="4122590"/>
            <a:ext cx="10389703" cy="2198038"/>
          </a:xfrm>
          <a:prstGeom prst="rect">
            <a:avLst/>
          </a:prstGeom>
        </p:spPr>
        <p:txBody>
          <a:bodyPr wrap="square">
            <a:spAutoFit/>
          </a:bodyPr>
          <a:lstStyle/>
          <a:p>
            <a:pPr marL="457200" indent="450215" algn="just">
              <a:lnSpc>
                <a:spcPct val="145000"/>
              </a:lnSpc>
              <a:spcAft>
                <a:spcPts val="80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Деятельность таких фондов ведется на добровольной основе и заключается в размещении пенсионных резервов и их организации, аккумулировании пенсионных взносов, учете пенсионных обязательств фонда, назначении и проведении выплат участникам фонда негосударственных пенсий. Деятельность фонда </a:t>
            </a:r>
            <a:r>
              <a:rPr lang="ru-RU" sz="1600" i="1" dirty="0">
                <a:latin typeface="Times New Roman" panose="02020603050405020304" pitchFamily="18" charset="0"/>
                <a:ea typeface="Calibri" panose="020F0502020204030204" pitchFamily="34" charset="0"/>
                <a:cs typeface="Times New Roman" panose="02020603050405020304" pitchFamily="18" charset="0"/>
              </a:rPr>
              <a:t>в роли страховщика</a:t>
            </a:r>
            <a:r>
              <a:rPr lang="ru-RU" sz="1600" dirty="0">
                <a:latin typeface="Times New Roman" panose="02020603050405020304" pitchFamily="18" charset="0"/>
                <a:ea typeface="Calibri" panose="020F0502020204030204" pitchFamily="34" charset="0"/>
                <a:cs typeface="Times New Roman" panose="02020603050405020304" pitchFamily="18" charset="0"/>
              </a:rPr>
              <a:t>, связанная с обязательным пенсионным страхованием, заключается в аккумулировании и учете пенсионных накоплений застрахованных лиц, организации инвестирования пенсионных  накоплений,  назначении и выплате застрахованным лицам накопленной части трудовой пенсии. </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65571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032CB10-6998-45FF-8A6F-0584E9442944}"/>
              </a:ext>
            </a:extLst>
          </p:cNvPr>
          <p:cNvSpPr/>
          <p:nvPr/>
        </p:nvSpPr>
        <p:spPr>
          <a:xfrm>
            <a:off x="758023" y="143710"/>
            <a:ext cx="10540779" cy="4067845"/>
          </a:xfrm>
          <a:prstGeom prst="rect">
            <a:avLst/>
          </a:prstGeom>
        </p:spPr>
        <p:txBody>
          <a:bodyPr wrap="square">
            <a:spAutoFit/>
          </a:bodyPr>
          <a:lstStyle/>
          <a:p>
            <a:pPr marL="457200" indent="450215" algn="just">
              <a:lnSpc>
                <a:spcPct val="145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Негосударственное пенсионное обеспечение рассматривается как дополнительное по отношению к государственному и может осуществляться как в форме дополнительных профессиональных систем, так и в форме отдельных организаций, производящих накопление средств на свое дополнительное пенсионное обеспечение в страховых компаниях или пенсионных фондах. Таким образом, частные пенсионные фонды представляют собой юридически самостоятельные фирмы, управляемые страховыми компаниями или траст-отделами коммерческих банков. Их ресурсы формируются на основе регулярных взносов работающих и отчислений фирм, образовавших пенсионный фонд, а также доходов по принадлежащим фонду ценным бумагам. Пенсионные фонды отличаются устойчивым финансовым положением, продуманной инвестиционной стратегией.</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8038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id="{FCD79DC0-586B-4D6F-9B7B-10CD6F60B18B}"/>
              </a:ext>
            </a:extLst>
          </p:cNvPr>
          <p:cNvSpPr/>
          <p:nvPr/>
        </p:nvSpPr>
        <p:spPr>
          <a:xfrm>
            <a:off x="1256306" y="3668201"/>
            <a:ext cx="9811910" cy="10257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indent="450215" algn="just">
              <a:lnSpc>
                <a:spcPct val="145000"/>
              </a:lnSpc>
              <a:spcAft>
                <a:spcPts val="800"/>
              </a:spcAft>
            </a:pPr>
            <a:r>
              <a:rPr lang="ru-RU" i="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Закон спроса и предложения </a:t>
            </a:r>
            <a:r>
              <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определяет эквивалентность обмена, соотношение денежных и товарных потоков.</a:t>
            </a:r>
          </a:p>
        </p:txBody>
      </p:sp>
      <p:sp>
        <p:nvSpPr>
          <p:cNvPr id="5" name="Прямоугольник: скругленные углы 4">
            <a:extLst>
              <a:ext uri="{FF2B5EF4-FFF2-40B4-BE49-F238E27FC236}">
                <a16:creationId xmlns:a16="http://schemas.microsoft.com/office/drawing/2014/main" id="{F3927B19-ACA1-4215-A0A0-36D30D8D9E04}"/>
              </a:ext>
            </a:extLst>
          </p:cNvPr>
          <p:cNvSpPr/>
          <p:nvPr/>
        </p:nvSpPr>
        <p:spPr>
          <a:xfrm>
            <a:off x="1256306" y="2529840"/>
            <a:ext cx="9811910" cy="10257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indent="450215" algn="just">
              <a:lnSpc>
                <a:spcPct val="145000"/>
              </a:lnSpc>
              <a:spcAft>
                <a:spcPts val="800"/>
              </a:spcAft>
            </a:pPr>
            <a:r>
              <a:rPr lang="ru-RU" i="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Закон стоимости</a:t>
            </a:r>
            <a:r>
              <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формирует уровень средних цен и уровень общественно-необходимых затрат на производство продукции, производительность труда.</a:t>
            </a:r>
          </a:p>
        </p:txBody>
      </p:sp>
      <p:sp>
        <p:nvSpPr>
          <p:cNvPr id="6" name="Прямоугольник: скругленные противолежащие углы 5">
            <a:extLst>
              <a:ext uri="{FF2B5EF4-FFF2-40B4-BE49-F238E27FC236}">
                <a16:creationId xmlns:a16="http://schemas.microsoft.com/office/drawing/2014/main" id="{50B35D83-EAD6-44D5-8257-46AFB0192E78}"/>
              </a:ext>
            </a:extLst>
          </p:cNvPr>
          <p:cNvSpPr/>
          <p:nvPr/>
        </p:nvSpPr>
        <p:spPr>
          <a:xfrm>
            <a:off x="1256306" y="174929"/>
            <a:ext cx="9811910" cy="2242268"/>
          </a:xfrm>
          <a:prstGeom prst="round2DiagRect">
            <a:avLst/>
          </a:prstGeom>
        </p:spPr>
        <p:style>
          <a:lnRef idx="1">
            <a:schemeClr val="accent6"/>
          </a:lnRef>
          <a:fillRef idx="2">
            <a:schemeClr val="accent6"/>
          </a:fillRef>
          <a:effectRef idx="1">
            <a:schemeClr val="accent6"/>
          </a:effectRef>
          <a:fontRef idx="minor">
            <a:schemeClr val="dk1"/>
          </a:fontRef>
        </p:style>
        <p:txBody>
          <a:bodyPr rtlCol="0" anchor="ctr"/>
          <a:lstStyle/>
          <a:p>
            <a:pPr lvl="0" indent="450215" algn="just">
              <a:lnSpc>
                <a:spcPct val="145000"/>
              </a:lnSpc>
              <a:spcAft>
                <a:spcPts val="800"/>
              </a:spcAft>
            </a:pPr>
            <a:r>
              <a:rPr lang="ru-RU">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В наиболее общем виде </a:t>
            </a:r>
            <a:r>
              <a:rPr lang="ru-RU" b="1" i="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инвестиционный рынок </a:t>
            </a:r>
            <a:r>
              <a:rPr lang="ru-RU">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i="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система экономических отношений субъектов инвестиционной деятельности по купле- продаже капитала, финансовых ресурсов, которая подчиняется закону стоимости и закону спроса и предложения</a:t>
            </a:r>
            <a:r>
              <a:rPr lang="ru-RU">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Он характеризуется определенным соотношением спроса и предложения, уровнем цен и конкуренции, объемами продаж.</a:t>
            </a:r>
            <a:endPar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Прямоугольник: скругленные противолежащие углы 6">
            <a:extLst>
              <a:ext uri="{FF2B5EF4-FFF2-40B4-BE49-F238E27FC236}">
                <a16:creationId xmlns:a16="http://schemas.microsoft.com/office/drawing/2014/main" id="{50C29B59-3249-4C91-8DD1-0B17B6D01E76}"/>
              </a:ext>
            </a:extLst>
          </p:cNvPr>
          <p:cNvSpPr/>
          <p:nvPr/>
        </p:nvSpPr>
        <p:spPr>
          <a:xfrm>
            <a:off x="1256306" y="4826442"/>
            <a:ext cx="9811910" cy="1940118"/>
          </a:xfrm>
          <a:prstGeom prst="round2DiagRect">
            <a:avLst/>
          </a:prstGeom>
        </p:spPr>
        <p:style>
          <a:lnRef idx="1">
            <a:schemeClr val="accent6"/>
          </a:lnRef>
          <a:fillRef idx="2">
            <a:schemeClr val="accent6"/>
          </a:fillRef>
          <a:effectRef idx="1">
            <a:schemeClr val="accent6"/>
          </a:effectRef>
          <a:fontRef idx="minor">
            <a:schemeClr val="dk1"/>
          </a:fontRef>
        </p:style>
        <p:txBody>
          <a:bodyPr rtlCol="0" anchor="ctr"/>
          <a:lstStyle/>
          <a:p>
            <a:pPr lvl="0" indent="450215" algn="just">
              <a:lnSpc>
                <a:spcPct val="145000"/>
              </a:lnSpc>
              <a:spcAft>
                <a:spcPts val="800"/>
              </a:spcAft>
            </a:pPr>
            <a:r>
              <a:rPr lang="ru-RU">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Посредством инвестиционного рынка осуществляется </a:t>
            </a:r>
            <a:r>
              <a:rPr lang="ru-RU" i="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кругооборот инвестиций</a:t>
            </a:r>
            <a:r>
              <a:rPr lang="ru-RU">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т. е. преобразование инвестиционных ресурсов во вложения, что в свою очередь формирует инвестиционный спрос, определяющие будущий прирост капитальной стоимости (другими словами, кругооборот инвестиций представляет реализованные инвестиционный спрос и предложение).</a:t>
            </a:r>
            <a:endPar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1447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усеченные противолежащие углы 2">
            <a:extLst>
              <a:ext uri="{FF2B5EF4-FFF2-40B4-BE49-F238E27FC236}">
                <a16:creationId xmlns:a16="http://schemas.microsoft.com/office/drawing/2014/main" id="{46B22C45-027D-4AF8-A1E8-A7A1EE9CFEAE}"/>
              </a:ext>
            </a:extLst>
          </p:cNvPr>
          <p:cNvSpPr/>
          <p:nvPr/>
        </p:nvSpPr>
        <p:spPr>
          <a:xfrm>
            <a:off x="1089329" y="143124"/>
            <a:ext cx="10193572" cy="1924215"/>
          </a:xfrm>
          <a:prstGeom prst="snip2DiagRect">
            <a:avLst/>
          </a:prstGeom>
        </p:spPr>
        <p:style>
          <a:lnRef idx="1">
            <a:schemeClr val="accent6"/>
          </a:lnRef>
          <a:fillRef idx="2">
            <a:schemeClr val="accent6"/>
          </a:fillRef>
          <a:effectRef idx="1">
            <a:schemeClr val="accent6"/>
          </a:effectRef>
          <a:fontRef idx="minor">
            <a:schemeClr val="dk1"/>
          </a:fontRef>
        </p:style>
        <p:txBody>
          <a:bodyPr rtlCol="0" anchor="ctr"/>
          <a:lstStyle/>
          <a:p>
            <a:pPr lvl="0" indent="450215" algn="just">
              <a:lnSpc>
                <a:spcPct val="145000"/>
              </a:lnSpc>
              <a:spcAft>
                <a:spcPts val="80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В то же время соотношение спроса и предложения, уровень цен   и рыночная активность продавцов и покупателей, объемы продаж характеризуют состояние рынка и сложившуюся на нем ситуацию, что называется </a:t>
            </a:r>
            <a:r>
              <a:rPr lang="ru-RU"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конъюнктурой рынка</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В данном случае речь идет об инвестиционном рынке.</a:t>
            </a:r>
            <a:endPar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скругленные углы 3">
            <a:extLst>
              <a:ext uri="{FF2B5EF4-FFF2-40B4-BE49-F238E27FC236}">
                <a16:creationId xmlns:a16="http://schemas.microsoft.com/office/drawing/2014/main" id="{F4DF58E7-27D4-47F6-8A53-0A94CA42F26B}"/>
              </a:ext>
            </a:extLst>
          </p:cNvPr>
          <p:cNvSpPr/>
          <p:nvPr/>
        </p:nvSpPr>
        <p:spPr>
          <a:xfrm>
            <a:off x="1089329" y="2154804"/>
            <a:ext cx="10193572" cy="1399430"/>
          </a:xfrm>
          <a:prstGeom prst="roundRect">
            <a:avLst/>
          </a:prstGeom>
          <a:solidFill>
            <a:schemeClr val="tx1"/>
          </a:solidFill>
        </p:spPr>
        <p:style>
          <a:lnRef idx="1">
            <a:schemeClr val="accent6"/>
          </a:lnRef>
          <a:fillRef idx="2">
            <a:schemeClr val="accent6"/>
          </a:fillRef>
          <a:effectRef idx="1">
            <a:schemeClr val="accent6"/>
          </a:effectRef>
          <a:fontRef idx="minor">
            <a:schemeClr val="dk1"/>
          </a:fontRef>
        </p:style>
        <p:txBody>
          <a:bodyPr rtlCol="0" anchor="ctr"/>
          <a:lstStyle/>
          <a:p>
            <a:pPr algn="just">
              <a:lnSpc>
                <a:spcPct val="150000"/>
              </a:lnSpc>
            </a:pPr>
            <a:r>
              <a:rPr lang="ru-RU" dirty="0">
                <a:latin typeface="Times New Roman" panose="02020603050405020304" pitchFamily="18" charset="0"/>
                <a:cs typeface="Times New Roman" panose="02020603050405020304" pitchFamily="18" charset="0"/>
              </a:rPr>
              <a:t>	Поэтому конъюнктура инвестиционного рынка представляет собой совокупность факторов, определяющих сложившееся соотношение спроса, предложения, уровня цен, конкуренции и объемов продаж на инвестиционном рынке или его сегменте.</a:t>
            </a:r>
          </a:p>
        </p:txBody>
      </p:sp>
      <p:sp>
        <p:nvSpPr>
          <p:cNvPr id="5" name="Прямоугольник: усеченные противолежащие углы 4">
            <a:extLst>
              <a:ext uri="{FF2B5EF4-FFF2-40B4-BE49-F238E27FC236}">
                <a16:creationId xmlns:a16="http://schemas.microsoft.com/office/drawing/2014/main" id="{95B88C73-A5ED-4813-B85E-B1CCA2AB7C8F}"/>
              </a:ext>
            </a:extLst>
          </p:cNvPr>
          <p:cNvSpPr/>
          <p:nvPr/>
        </p:nvSpPr>
        <p:spPr>
          <a:xfrm>
            <a:off x="1090655" y="3641700"/>
            <a:ext cx="10193572" cy="1470990"/>
          </a:xfrm>
          <a:prstGeom prst="snip2DiagRect">
            <a:avLst/>
          </a:prstGeom>
        </p:spPr>
        <p:style>
          <a:lnRef idx="1">
            <a:schemeClr val="accent6"/>
          </a:lnRef>
          <a:fillRef idx="2">
            <a:schemeClr val="accent6"/>
          </a:fillRef>
          <a:effectRef idx="1">
            <a:schemeClr val="accent6"/>
          </a:effectRef>
          <a:fontRef idx="minor">
            <a:schemeClr val="dk1"/>
          </a:fontRef>
        </p:style>
        <p:txBody>
          <a:bodyPr rtlCol="0" anchor="ctr"/>
          <a:lstStyle/>
          <a:p>
            <a:pPr lvl="0" indent="450215" algn="just">
              <a:lnSpc>
                <a:spcPct val="145000"/>
              </a:lnSpc>
              <a:spcAft>
                <a:spcPts val="80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Циклическое развитие и постоянная изменчивость инвестиционного рынка обусловливают необходимость постоянного изучения текущей конъюнктуры, выявления основных тенденций ее развития и прогнозирование будущей конъюнктуры. </a:t>
            </a:r>
            <a:endPar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0974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BC7AAEB8-D2C6-4918-A676-2BB4C6693FA9}"/>
              </a:ext>
            </a:extLst>
          </p:cNvPr>
          <p:cNvSpPr/>
          <p:nvPr/>
        </p:nvSpPr>
        <p:spPr>
          <a:xfrm>
            <a:off x="1256306" y="230588"/>
            <a:ext cx="9867569" cy="1199624"/>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indent="450215" algn="just">
              <a:spcAft>
                <a:spcPts val="800"/>
              </a:spcAft>
            </a:pPr>
            <a:r>
              <a:rPr lang="ru-RU" dirty="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Совокупность всех явлений и процессов, которые полностью совершили свой круг развития на инвестиционном рынке за определенный промежуток времени, представляет собой </a:t>
            </a:r>
            <a:r>
              <a:rPr lang="ru-RU" b="1" i="1" dirty="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конъюнктурный цикл</a:t>
            </a:r>
            <a:r>
              <a:rPr lang="ru-RU" dirty="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который включает четыре стадии - подъем, конъюнктурный бум, ослабление и спад конъюнктуры:</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Схема 3">
            <a:extLst>
              <a:ext uri="{FF2B5EF4-FFF2-40B4-BE49-F238E27FC236}">
                <a16:creationId xmlns:a16="http://schemas.microsoft.com/office/drawing/2014/main" id="{FC90C5E5-C0C5-4E24-AEDE-2D867415A9D5}"/>
              </a:ext>
            </a:extLst>
          </p:cNvPr>
          <p:cNvGraphicFramePr/>
          <p:nvPr>
            <p:extLst>
              <p:ext uri="{D42A27DB-BD31-4B8C-83A1-F6EECF244321}">
                <p14:modId xmlns:p14="http://schemas.microsoft.com/office/powerpoint/2010/main" val="3814101758"/>
              </p:ext>
            </p:extLst>
          </p:nvPr>
        </p:nvGraphicFramePr>
        <p:xfrm>
          <a:off x="183763" y="1538651"/>
          <a:ext cx="11870413"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6398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скругленные углы 2">
            <a:extLst>
              <a:ext uri="{FF2B5EF4-FFF2-40B4-BE49-F238E27FC236}">
                <a16:creationId xmlns:a16="http://schemas.microsoft.com/office/drawing/2014/main" id="{61C4FC7A-EB8C-4CCC-B80A-A53A269CB28E}"/>
              </a:ext>
            </a:extLst>
          </p:cNvPr>
          <p:cNvSpPr/>
          <p:nvPr/>
        </p:nvSpPr>
        <p:spPr>
          <a:xfrm>
            <a:off x="1152939" y="323476"/>
            <a:ext cx="3697356" cy="42141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b="1" i="1" dirty="0">
                <a:solidFill>
                  <a:srgbClr val="231F20"/>
                </a:solidFill>
                <a:latin typeface="Times New Roman" panose="02020603050405020304" pitchFamily="18" charset="0"/>
                <a:ea typeface="Times New Roman" panose="02020603050405020304" pitchFamily="18" charset="0"/>
              </a:rPr>
              <a:t>Инвестиционный спрос. </a:t>
            </a:r>
            <a:endParaRPr lang="ru-RU" dirty="0"/>
          </a:p>
        </p:txBody>
      </p:sp>
      <p:sp>
        <p:nvSpPr>
          <p:cNvPr id="4" name="Прямоугольник 3">
            <a:extLst>
              <a:ext uri="{FF2B5EF4-FFF2-40B4-BE49-F238E27FC236}">
                <a16:creationId xmlns:a16="http://schemas.microsoft.com/office/drawing/2014/main" id="{5402A909-E29C-4D30-984B-970D5E0673CE}"/>
              </a:ext>
            </a:extLst>
          </p:cNvPr>
          <p:cNvSpPr/>
          <p:nvPr/>
        </p:nvSpPr>
        <p:spPr>
          <a:xfrm>
            <a:off x="1097280" y="784230"/>
            <a:ext cx="10058399" cy="1754326"/>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Различают потенциальный и реальный инвестиционный спрос. Потенциальный инвестиционный спрос отражает величину аккумулированного экономическими субъектами дохода, который может быть направлен на инвестирование и составляет потенциальный инвестиционный капитал. Реальный инвестиционный спрос характеризует действительную потребность хозяйственных субъектов в инвестировании и представляет собой инвестиционные ресурсы (планируемые или преднамеренные инвестиции), которые непосредственно предназначены для инвестиционных целей.</a:t>
            </a:r>
          </a:p>
        </p:txBody>
      </p:sp>
      <p:sp>
        <p:nvSpPr>
          <p:cNvPr id="5" name="Прямоугольник: скругленные углы 4">
            <a:extLst>
              <a:ext uri="{FF2B5EF4-FFF2-40B4-BE49-F238E27FC236}">
                <a16:creationId xmlns:a16="http://schemas.microsoft.com/office/drawing/2014/main" id="{91DD4F94-D38C-4960-B2F6-E041E553909D}"/>
              </a:ext>
            </a:extLst>
          </p:cNvPr>
          <p:cNvSpPr/>
          <p:nvPr/>
        </p:nvSpPr>
        <p:spPr>
          <a:xfrm>
            <a:off x="1152939" y="2702584"/>
            <a:ext cx="3792771" cy="42141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b="1" i="1" dirty="0">
                <a:solidFill>
                  <a:srgbClr val="231F20"/>
                </a:solidFill>
                <a:latin typeface="Times New Roman" panose="02020603050405020304" pitchFamily="18" charset="0"/>
                <a:ea typeface="Times New Roman" panose="02020603050405020304" pitchFamily="18" charset="0"/>
              </a:rPr>
              <a:t>Инвестиционное предложение. </a:t>
            </a:r>
            <a:endParaRPr lang="ru-RU" dirty="0"/>
          </a:p>
        </p:txBody>
      </p:sp>
      <p:sp>
        <p:nvSpPr>
          <p:cNvPr id="6" name="Прямоугольник 5">
            <a:extLst>
              <a:ext uri="{FF2B5EF4-FFF2-40B4-BE49-F238E27FC236}">
                <a16:creationId xmlns:a16="http://schemas.microsoft.com/office/drawing/2014/main" id="{8BA134D3-7CC6-4924-824F-ADC7FF8EA634}"/>
              </a:ext>
            </a:extLst>
          </p:cNvPr>
          <p:cNvSpPr/>
          <p:nvPr/>
        </p:nvSpPr>
        <p:spPr>
          <a:xfrm>
            <a:off x="1097280" y="3202673"/>
            <a:ext cx="10217426" cy="1200329"/>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Инвестиционное предложение составляет совокупность объектов инвестирования во всех его формах: вновь создаваемые и реконструируемые основные фонды, оборотные средства, ценные бумаги, научно-техническая продукция, имущественные и интеллектуальные права и др.</a:t>
            </a:r>
          </a:p>
          <a:p>
            <a:r>
              <a:rPr lang="ru-RU" dirty="0">
                <a:latin typeface="Times New Roman" panose="02020603050405020304" pitchFamily="18" charset="0"/>
                <a:cs typeface="Times New Roman" panose="02020603050405020304" pitchFamily="18" charset="0"/>
              </a:rPr>
              <a:t>Объекты инвестиционной деятельности отражают спрос на инвестиционный капитал.</a:t>
            </a:r>
          </a:p>
        </p:txBody>
      </p:sp>
      <p:sp>
        <p:nvSpPr>
          <p:cNvPr id="8" name="Прямоугольник 7">
            <a:extLst>
              <a:ext uri="{FF2B5EF4-FFF2-40B4-BE49-F238E27FC236}">
                <a16:creationId xmlns:a16="http://schemas.microsoft.com/office/drawing/2014/main" id="{F973577C-F7F9-4F03-B8E6-92D56FDE9538}"/>
              </a:ext>
            </a:extLst>
          </p:cNvPr>
          <p:cNvSpPr/>
          <p:nvPr/>
        </p:nvSpPr>
        <p:spPr>
          <a:xfrm>
            <a:off x="1097280" y="4675368"/>
            <a:ext cx="10336697" cy="1392945"/>
          </a:xfrm>
          <a:prstGeom prst="rect">
            <a:avLst/>
          </a:prstGeom>
        </p:spPr>
        <p:txBody>
          <a:bodyPr wrap="square">
            <a:spAutoFit/>
          </a:bodyPr>
          <a:lstStyle/>
          <a:p>
            <a:pPr>
              <a:lnSpc>
                <a:spcPct val="120000"/>
              </a:lnSpc>
            </a:pP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 зависимости от исходной позиции анализа</a:t>
            </a:r>
            <a:r>
              <a:rPr lang="ru-RU" dirty="0">
                <a:latin typeface="Times New Roman" panose="02020603050405020304" pitchFamily="18" charset="0"/>
                <a:cs typeface="Times New Roman" panose="02020603050405020304" pitchFamily="18" charset="0"/>
              </a:rPr>
              <a:t> инвестиционный рынок можно рассматривать в двух аспектах, как:</a:t>
            </a:r>
          </a:p>
          <a:p>
            <a:pPr lvl="0">
              <a:lnSpc>
                <a:spcPct val="120000"/>
              </a:lnSpc>
            </a:pPr>
            <a:r>
              <a:rPr lang="ru-RU" dirty="0">
                <a:solidFill>
                  <a:prstClr val="white"/>
                </a:solidFill>
                <a:latin typeface="Times New Roman" panose="02020603050405020304" pitchFamily="18" charset="0"/>
                <a:cs typeface="Times New Roman" panose="02020603050405020304" pitchFamily="18" charset="0"/>
              </a:rPr>
              <a:t>- рынок инвестиционного капитала, размещаемого инвесторами;</a:t>
            </a:r>
          </a:p>
          <a:p>
            <a:pPr lvl="0">
              <a:lnSpc>
                <a:spcPct val="120000"/>
              </a:lnSpc>
            </a:pPr>
            <a:r>
              <a:rPr lang="ru-RU" dirty="0">
                <a:solidFill>
                  <a:prstClr val="white"/>
                </a:solidFill>
                <a:latin typeface="Times New Roman" panose="02020603050405020304" pitchFamily="18" charset="0"/>
                <a:cs typeface="Times New Roman" panose="02020603050405020304" pitchFamily="18" charset="0"/>
              </a:rPr>
              <a:t>- рынок инвестиционных товаров, представляющих объекты вложений инвесторов.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4640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id="{032E9004-26DD-4CCF-9C3F-805C6851C9BA}"/>
              </a:ext>
            </a:extLst>
          </p:cNvPr>
          <p:cNvSpPr/>
          <p:nvPr/>
        </p:nvSpPr>
        <p:spPr>
          <a:xfrm>
            <a:off x="1125763" y="125813"/>
            <a:ext cx="10185624" cy="139294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nSpc>
                <a:spcPct val="120000"/>
              </a:lnSpc>
            </a:pPr>
            <a:r>
              <a:rPr lang="ru-RU" i="1" dirty="0">
                <a:latin typeface="Times New Roman" panose="02020603050405020304" pitchFamily="18" charset="0"/>
                <a:cs typeface="Times New Roman" panose="02020603050405020304" pitchFamily="18" charset="0"/>
              </a:rPr>
              <a:t>	</a:t>
            </a:r>
            <a:r>
              <a:rPr lang="ru-RU" sz="1600" i="1" dirty="0">
                <a:latin typeface="Times New Roman" panose="02020603050405020304" pitchFamily="18" charset="0"/>
                <a:cs typeface="Times New Roman" panose="02020603050405020304" pitchFamily="18" charset="0"/>
              </a:rPr>
              <a:t>На рынке инвестиционного капитала </a:t>
            </a:r>
            <a:r>
              <a:rPr lang="ru-RU" sz="1600" dirty="0">
                <a:latin typeface="Times New Roman" panose="02020603050405020304" pitchFamily="18" charset="0"/>
                <a:cs typeface="Times New Roman" panose="02020603050405020304" pitchFamily="18" charset="0"/>
              </a:rPr>
              <a:t>осуществляется </a:t>
            </a:r>
            <a:r>
              <a:rPr lang="ru-RU" sz="1600" i="1" dirty="0">
                <a:latin typeface="Times New Roman" panose="02020603050405020304" pitchFamily="18" charset="0"/>
                <a:cs typeface="Times New Roman" panose="02020603050405020304" pitchFamily="18" charset="0"/>
              </a:rPr>
              <a:t>движение инвестиций</a:t>
            </a:r>
            <a:r>
              <a:rPr lang="ru-RU" sz="1600" dirty="0">
                <a:latin typeface="Times New Roman" panose="02020603050405020304" pitchFamily="18" charset="0"/>
                <a:cs typeface="Times New Roman" panose="02020603050405020304" pitchFamily="18" charset="0"/>
              </a:rPr>
              <a:t>, элементами которого выступают капитальные ценности как в материальной, так и денежной формах. Несмотря на разнообразие форм инвестиций, все они являются результатом накопления капитала. Обмен инвестиций на рынке производится исходя из ожидаемой отдачи от них в будущем, которая должна превосходить доход.</a:t>
            </a:r>
          </a:p>
        </p:txBody>
      </p:sp>
      <p:sp>
        <p:nvSpPr>
          <p:cNvPr id="5" name="Прямоугольник: скругленные углы 4">
            <a:extLst>
              <a:ext uri="{FF2B5EF4-FFF2-40B4-BE49-F238E27FC236}">
                <a16:creationId xmlns:a16="http://schemas.microsoft.com/office/drawing/2014/main" id="{B02EA3BC-2DDE-40F0-A660-FC1C7749A7B3}"/>
              </a:ext>
            </a:extLst>
          </p:cNvPr>
          <p:cNvSpPr/>
          <p:nvPr/>
        </p:nvSpPr>
        <p:spPr>
          <a:xfrm>
            <a:off x="1156241" y="1681450"/>
            <a:ext cx="10155146" cy="138553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nSpc>
                <a:spcPct val="120000"/>
              </a:lnSpc>
            </a:pPr>
            <a:r>
              <a:rPr lang="ru-RU" sz="1600" i="1" dirty="0">
                <a:latin typeface="Times New Roman" panose="02020603050405020304" pitchFamily="18" charset="0"/>
                <a:cs typeface="Times New Roman" panose="02020603050405020304" pitchFamily="18" charset="0"/>
              </a:rPr>
              <a:t>	На рынке инвестиционных товаров </a:t>
            </a:r>
            <a:r>
              <a:rPr lang="ru-RU" sz="1600" dirty="0">
                <a:latin typeface="Times New Roman" panose="02020603050405020304" pitchFamily="18" charset="0"/>
                <a:cs typeface="Times New Roman" panose="02020603050405020304" pitchFamily="18" charset="0"/>
              </a:rPr>
              <a:t>инвестиционный спрос представляют инвесторы, выступающие как покупатели инвестиционных товаров, а инвестиционное предложение - производители инвестиционных товаров или другие участники инвестиционной деятельности, являющиеся продавцами объектов вложений для инвесторов.</a:t>
            </a:r>
          </a:p>
        </p:txBody>
      </p:sp>
      <p:sp>
        <p:nvSpPr>
          <p:cNvPr id="7" name="Прямоугольник: скругленные углы 6">
            <a:extLst>
              <a:ext uri="{FF2B5EF4-FFF2-40B4-BE49-F238E27FC236}">
                <a16:creationId xmlns:a16="http://schemas.microsoft.com/office/drawing/2014/main" id="{A16F4370-8F20-483C-B380-C1A8D597EB30}"/>
              </a:ext>
            </a:extLst>
          </p:cNvPr>
          <p:cNvSpPr/>
          <p:nvPr/>
        </p:nvSpPr>
        <p:spPr>
          <a:xfrm>
            <a:off x="1141002" y="3222736"/>
            <a:ext cx="10155146" cy="171948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lnSpc>
                <a:spcPct val="120000"/>
              </a:lnSpc>
            </a:pPr>
            <a:r>
              <a:rPr lang="ru-RU" sz="1600" i="1" dirty="0">
                <a:latin typeface="Times New Roman" panose="02020603050405020304" pitchFamily="18" charset="0"/>
                <a:cs typeface="Times New Roman" panose="02020603050405020304" pitchFamily="18" charset="0"/>
              </a:rPr>
              <a:t>	Инвестиционные товары, как и инвестиции, </a:t>
            </a:r>
            <a:r>
              <a:rPr lang="ru-RU" sz="1600" dirty="0">
                <a:latin typeface="Times New Roman" panose="02020603050405020304" pitchFamily="18" charset="0"/>
                <a:cs typeface="Times New Roman" panose="02020603050405020304" pitchFamily="18" charset="0"/>
              </a:rPr>
              <a:t>характеризуются качественной разнородностью. Они могут существовать в материальной форме (элементы физического капитала), в денежной форме (деньги, целевые денежные вклады, паи, ценные бумаги), а также в материальной и денежной форме (основной и оборотный капитал, научно-техническая продукция и т. д.). Их обобщающей характеристикой является способность приносить доход.</a:t>
            </a:r>
          </a:p>
        </p:txBody>
      </p:sp>
      <p:sp>
        <p:nvSpPr>
          <p:cNvPr id="8" name="Прямоугольник: скругленные углы 7">
            <a:extLst>
              <a:ext uri="{FF2B5EF4-FFF2-40B4-BE49-F238E27FC236}">
                <a16:creationId xmlns:a16="http://schemas.microsoft.com/office/drawing/2014/main" id="{6F4FE894-80D8-47FA-A41D-731B13B43F38}"/>
              </a:ext>
            </a:extLst>
          </p:cNvPr>
          <p:cNvSpPr/>
          <p:nvPr/>
        </p:nvSpPr>
        <p:spPr>
          <a:xfrm>
            <a:off x="1141002" y="5097974"/>
            <a:ext cx="10155146" cy="149662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indent="450215" algn="just">
              <a:lnSpc>
                <a:spcPct val="145000"/>
              </a:lnSpc>
              <a:spcAft>
                <a:spcPts val="800"/>
              </a:spcAft>
            </a:pPr>
            <a:r>
              <a:rPr lang="ru-RU" sz="1600" i="1" dirty="0">
                <a:latin typeface="Times New Roman" panose="02020603050405020304" pitchFamily="18" charset="0"/>
                <a:cs typeface="Times New Roman" panose="02020603050405020304" pitchFamily="18" charset="0"/>
              </a:rPr>
              <a:t>	</a:t>
            </a:r>
            <a:r>
              <a:rPr lang="ru-RU" sz="1600" dirty="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Определенные виды инвестиций и инвестиционных товаров в силу их связанности в производственной форме не могут непосредственно обращаться на инвестиционном рынке. Обычно, как показывает практика зарубежных стран, они замещаются на рынке долговыми обязательствами или свидетельствами о вложении капитала, дающими право на присвоение дохода (долговыми и долевыми ценными бумагами).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4698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35C692D2-67ED-4219-B24E-98DF8CDDE74D}"/>
              </a:ext>
            </a:extLst>
          </p:cNvPr>
          <p:cNvSpPr/>
          <p:nvPr/>
        </p:nvSpPr>
        <p:spPr>
          <a:xfrm>
            <a:off x="1208598" y="174069"/>
            <a:ext cx="4810539" cy="42141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b="1" i="1" dirty="0">
                <a:solidFill>
                  <a:srgbClr val="231F20"/>
                </a:solidFill>
                <a:latin typeface="Times New Roman" panose="02020603050405020304" pitchFamily="18" charset="0"/>
                <a:ea typeface="Times New Roman" panose="02020603050405020304" pitchFamily="18" charset="0"/>
              </a:rPr>
              <a:t>Структура инвестиционного рынка. </a:t>
            </a:r>
            <a:endParaRPr lang="ru-RU" dirty="0"/>
          </a:p>
        </p:txBody>
      </p:sp>
      <p:sp>
        <p:nvSpPr>
          <p:cNvPr id="3" name="Прямоугольник 2">
            <a:extLst>
              <a:ext uri="{FF2B5EF4-FFF2-40B4-BE49-F238E27FC236}">
                <a16:creationId xmlns:a16="http://schemas.microsoft.com/office/drawing/2014/main" id="{A81DB221-576D-4F45-9EC1-D9A9237D6AC3}"/>
              </a:ext>
            </a:extLst>
          </p:cNvPr>
          <p:cNvSpPr/>
          <p:nvPr/>
        </p:nvSpPr>
        <p:spPr>
          <a:xfrm>
            <a:off x="1208597" y="711758"/>
            <a:ext cx="9867569" cy="1704569"/>
          </a:xfrm>
          <a:prstGeom prst="rect">
            <a:avLst/>
          </a:prstGeom>
        </p:spPr>
        <p:txBody>
          <a:bodyPr wrap="square">
            <a:spAutoFit/>
          </a:bodyPr>
          <a:lstStyle/>
          <a:p>
            <a:pPr>
              <a:lnSpc>
                <a:spcPct val="150000"/>
              </a:lnSpc>
            </a:pPr>
            <a:r>
              <a:rPr lang="ru-RU" dirty="0">
                <a:latin typeface="Times New Roman" panose="02020603050405020304" pitchFamily="18" charset="0"/>
                <a:cs typeface="Times New Roman" panose="02020603050405020304" pitchFamily="18" charset="0"/>
              </a:rPr>
              <a:t>Обособление реального и финансового капиталов лежит в основе выделения двух основных форм функционирования инвестиционного рынка: первичного - в форме оборота реального капитала и вторичного - в форме обращения финансовых активов, опосредствующих перелив реального капитала.</a:t>
            </a:r>
          </a:p>
        </p:txBody>
      </p:sp>
      <p:sp>
        <p:nvSpPr>
          <p:cNvPr id="4" name="Прямоугольник 3">
            <a:extLst>
              <a:ext uri="{FF2B5EF4-FFF2-40B4-BE49-F238E27FC236}">
                <a16:creationId xmlns:a16="http://schemas.microsoft.com/office/drawing/2014/main" id="{9D19765B-4041-47DF-8B4F-C31566F99C18}"/>
              </a:ext>
            </a:extLst>
          </p:cNvPr>
          <p:cNvSpPr/>
          <p:nvPr/>
        </p:nvSpPr>
        <p:spPr>
          <a:xfrm>
            <a:off x="1208598" y="2416327"/>
            <a:ext cx="9867568" cy="1704569"/>
          </a:xfrm>
          <a:prstGeom prst="rect">
            <a:avLst/>
          </a:prstGeom>
        </p:spPr>
        <p:txBody>
          <a:bodyPr wrap="square">
            <a:spAutoFit/>
          </a:bodyPr>
          <a:lstStyle/>
          <a:p>
            <a:pPr>
              <a:lnSpc>
                <a:spcPct val="150000"/>
              </a:lnSpc>
            </a:pPr>
            <a:r>
              <a:rPr lang="ru-RU" dirty="0">
                <a:latin typeface="Times New Roman" panose="02020603050405020304" pitchFamily="18" charset="0"/>
                <a:cs typeface="Times New Roman" panose="02020603050405020304" pitchFamily="18" charset="0"/>
              </a:rPr>
              <a:t>С возрастанием роли научно-технического прогресса в общественном воспроизводстве возникает инновационный сегмент инвестиционного рынка, связанный с вложениями в определенные виды реальных нематериальных активов - научно-техническую продукцию, интеллектуальный потенциал.</a:t>
            </a:r>
          </a:p>
        </p:txBody>
      </p:sp>
      <p:sp>
        <p:nvSpPr>
          <p:cNvPr id="5" name="Прямоугольник 4">
            <a:extLst>
              <a:ext uri="{FF2B5EF4-FFF2-40B4-BE49-F238E27FC236}">
                <a16:creationId xmlns:a16="http://schemas.microsoft.com/office/drawing/2014/main" id="{755B22D7-2AED-4855-B7C4-0DEC42BC6DEC}"/>
              </a:ext>
            </a:extLst>
          </p:cNvPr>
          <p:cNvSpPr/>
          <p:nvPr/>
        </p:nvSpPr>
        <p:spPr>
          <a:xfrm>
            <a:off x="1208597" y="4228593"/>
            <a:ext cx="9642282" cy="2120068"/>
          </a:xfrm>
          <a:prstGeom prst="rect">
            <a:avLst/>
          </a:prstGeom>
        </p:spPr>
        <p:txBody>
          <a:bodyPr wrap="square">
            <a:spAutoFit/>
          </a:bodyPr>
          <a:lstStyle/>
          <a:p>
            <a:pPr>
              <a:lnSpc>
                <a:spcPct val="150000"/>
              </a:lnSpc>
            </a:pPr>
            <a:r>
              <a:rPr lang="ru-RU" dirty="0">
                <a:latin typeface="Times New Roman" panose="02020603050405020304" pitchFamily="18" charset="0"/>
                <a:cs typeface="Times New Roman" panose="02020603050405020304" pitchFamily="18" charset="0"/>
              </a:rPr>
              <a:t>Многообразие форм инвестиций и инвестиционных товаров обусловливает сложную структуру инвестиционного рынка. Обобщающим признаком этой классификации является выделение основных объектов инвестирования. Многообразие форм инвестиций и инвестиционных товаров обусловливает сложную структуру инвестиционного рынка. Обобщающим признаком этой классификации является выделение основных объектов инвестирования.</a:t>
            </a:r>
          </a:p>
        </p:txBody>
      </p:sp>
    </p:spTree>
    <p:extLst>
      <p:ext uri="{BB962C8B-B14F-4D97-AF65-F5344CB8AC3E}">
        <p14:creationId xmlns:p14="http://schemas.microsoft.com/office/powerpoint/2010/main" val="15367236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Madison">
      <a:dk1>
        <a:sysClr val="windowText" lastClr="000000"/>
      </a:dk1>
      <a:lt1>
        <a:sysClr val="window" lastClr="FFFFFF"/>
      </a:lt1>
      <a:dk2>
        <a:srgbClr val="1F282E"/>
      </a:dk2>
      <a:lt2>
        <a:srgbClr val="C2F5FC"/>
      </a:lt2>
      <a:accent1>
        <a:srgbClr val="4091F3"/>
      </a:accent1>
      <a:accent2>
        <a:srgbClr val="8BBCF1"/>
      </a:accent2>
      <a:accent3>
        <a:srgbClr val="CB6A6A"/>
      </a:accent3>
      <a:accent4>
        <a:srgbClr val="C567AF"/>
      </a:accent4>
      <a:accent5>
        <a:srgbClr val="A684F9"/>
      </a:accent5>
      <a:accent6>
        <a:srgbClr val="A9ACEE"/>
      </a:accent6>
      <a:hlink>
        <a:srgbClr val="6D9CC5"/>
      </a:hlink>
      <a:folHlink>
        <a:srgbClr val="6D82A0"/>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178B2DAB-5DDE-4060-A857-D2E1CDA9250F}"/>
    </a:ext>
  </a:extLst>
</a:theme>
</file>

<file path=docProps/app.xml><?xml version="1.0" encoding="utf-8"?>
<Properties xmlns="http://schemas.openxmlformats.org/officeDocument/2006/extended-properties" xmlns:vt="http://schemas.openxmlformats.org/officeDocument/2006/docPropsVTypes">
  <Template>TM16401375[[fn=Мэдисон]]</Template>
  <TotalTime>276</TotalTime>
  <Words>4131</Words>
  <Application>Microsoft Office PowerPoint</Application>
  <PresentationFormat>Широкоэкранный</PresentationFormat>
  <Paragraphs>133</Paragraphs>
  <Slides>34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34</vt:i4>
      </vt:variant>
    </vt:vector>
  </HeadingPairs>
  <TitlesOfParts>
    <vt:vector size="41" baseType="lpstr">
      <vt:lpstr>Arial</vt:lpstr>
      <vt:lpstr>Calibri</vt:lpstr>
      <vt:lpstr>MS Shell Dlg 2</vt:lpstr>
      <vt:lpstr>Times New Roman</vt:lpstr>
      <vt:lpstr>Wingdings</vt:lpstr>
      <vt:lpstr>Wingdings 3</vt:lpstr>
      <vt:lpstr>Мэдисон</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Nickolay Uglitskikh</dc:creator>
  <cp:lastModifiedBy>Nickolay Uglitskikh</cp:lastModifiedBy>
  <cp:revision>38</cp:revision>
  <dcterms:created xsi:type="dcterms:W3CDTF">2021-02-08T11:08:58Z</dcterms:created>
  <dcterms:modified xsi:type="dcterms:W3CDTF">2021-02-16T12:59:01Z</dcterms:modified>
</cp:coreProperties>
</file>